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6" r:id="rId10"/>
    <p:sldId id="262" r:id="rId11"/>
    <p:sldId id="265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660066"/>
    <a:srgbClr val="0048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608B-1368-4871-B2E0-B3BB427B1E2C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FA1F-17D0-43A8-8DDE-3240180F4A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608B-1368-4871-B2E0-B3BB427B1E2C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FA1F-17D0-43A8-8DDE-3240180F4A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608B-1368-4871-B2E0-B3BB427B1E2C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FA1F-17D0-43A8-8DDE-3240180F4A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608B-1368-4871-B2E0-B3BB427B1E2C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FA1F-17D0-43A8-8DDE-3240180F4A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608B-1368-4871-B2E0-B3BB427B1E2C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FA1F-17D0-43A8-8DDE-3240180F4A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608B-1368-4871-B2E0-B3BB427B1E2C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FA1F-17D0-43A8-8DDE-3240180F4A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608B-1368-4871-B2E0-B3BB427B1E2C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FA1F-17D0-43A8-8DDE-3240180F4A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608B-1368-4871-B2E0-B3BB427B1E2C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FA1F-17D0-43A8-8DDE-3240180F4A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608B-1368-4871-B2E0-B3BB427B1E2C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FA1F-17D0-43A8-8DDE-3240180F4A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608B-1368-4871-B2E0-B3BB427B1E2C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FA1F-17D0-43A8-8DDE-3240180F4A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608B-1368-4871-B2E0-B3BB427B1E2C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FA1F-17D0-43A8-8DDE-3240180F4A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6608B-1368-4871-B2E0-B3BB427B1E2C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FFA1F-17D0-43A8-8DDE-3240180F4A2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>
                <a:solidFill>
                  <a:srgbClr val="002060"/>
                </a:solidFill>
              </a:rPr>
              <a:t>ATOMI I MOLEKULE</a:t>
            </a:r>
            <a:endParaRPr lang="hr-HR" sz="66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43636" y="5143512"/>
            <a:ext cx="1628764" cy="495288"/>
          </a:xfrm>
        </p:spPr>
        <p:txBody>
          <a:bodyPr>
            <a:noAutofit/>
          </a:bodyPr>
          <a:lstStyle/>
          <a:p>
            <a:r>
              <a:rPr lang="hr-HR" sz="2400" dirty="0" smtClean="0">
                <a:solidFill>
                  <a:srgbClr val="FFFF00"/>
                </a:solidFill>
              </a:rPr>
              <a:t>Lea Barec i Tena Krznar</a:t>
            </a:r>
            <a:endParaRPr lang="hr-HR" sz="2400" dirty="0">
              <a:solidFill>
                <a:srgbClr val="FFFF00"/>
              </a:solidFill>
            </a:endParaRPr>
          </a:p>
        </p:txBody>
      </p:sp>
      <p:sp>
        <p:nvSpPr>
          <p:cNvPr id="1026" name="AutoShape 2" descr="Slikovni rezultat za ato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5" name="Picture 4" descr="gfjnfgnjhfgf,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4000504"/>
            <a:ext cx="2324100" cy="1962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 descr="jkghdkkg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058" y="714356"/>
            <a:ext cx="3847750" cy="121444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7030A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7030A0"/>
                </a:solidFill>
              </a:rPr>
              <a:t>Modeli kemijskih elemenata</a:t>
            </a:r>
            <a:endParaRPr lang="hr-HR" dirty="0">
              <a:solidFill>
                <a:srgbClr val="7030A0"/>
              </a:solidFill>
            </a:endParaRPr>
          </a:p>
        </p:txBody>
      </p:sp>
      <p:pic>
        <p:nvPicPr>
          <p:cNvPr id="4" name="Content Placeholder 3" descr="oiuiouh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500174"/>
            <a:ext cx="1614494" cy="32086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sump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1428736"/>
            <a:ext cx="2565486" cy="22050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ggggggg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1928802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 descr="zjhghjghj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868" y="4000504"/>
            <a:ext cx="2076450" cy="2209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14620"/>
            <a:ext cx="8229600" cy="1143000"/>
          </a:xfrm>
        </p:spPr>
        <p:txBody>
          <a:bodyPr>
            <a:noAutofit/>
          </a:bodyPr>
          <a:lstStyle/>
          <a:p>
            <a:r>
              <a:rPr lang="hr-HR" sz="9600" dirty="0" smtClean="0">
                <a:solidFill>
                  <a:schemeClr val="bg1"/>
                </a:solidFill>
                <a:latin typeface="Cooper Black" pitchFamily="18" charset="0"/>
              </a:rPr>
              <a:t>KRAJ</a:t>
            </a:r>
            <a:endParaRPr lang="hr-HR" sz="96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3834" y="6072206"/>
            <a:ext cx="1042966" cy="53957"/>
          </a:xfrm>
        </p:spPr>
        <p:txBody>
          <a:bodyPr>
            <a:normAutofit fontScale="25000" lnSpcReduction="20000"/>
          </a:bodyPr>
          <a:lstStyle/>
          <a:p>
            <a:endParaRPr lang="hr-HR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su atomi i molekule?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Atom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r-HR" sz="2400" dirty="0" smtClean="0"/>
              <a:t>Najsitnija,nedjeljiva i neutralna čestica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r-HR" sz="2400" dirty="0" smtClean="0"/>
              <a:t>Sastoji se od </a:t>
            </a:r>
            <a:r>
              <a:rPr lang="hr-HR" sz="2400" dirty="0"/>
              <a:t>jezgre </a:t>
            </a:r>
            <a:r>
              <a:rPr lang="hr-HR" sz="2400" dirty="0" smtClean="0"/>
              <a:t>koju </a:t>
            </a:r>
            <a:r>
              <a:rPr lang="hr-HR" sz="2400" dirty="0"/>
              <a:t>čine </a:t>
            </a:r>
            <a:r>
              <a:rPr lang="hr-HR" sz="2400" dirty="0" smtClean="0"/>
              <a:t>protoni i neutroni te elektrona</a:t>
            </a:r>
            <a:r>
              <a:rPr lang="hr-HR" sz="2400" dirty="0"/>
              <a:t> koji se nalaze u </a:t>
            </a:r>
            <a:r>
              <a:rPr lang="hr-HR" sz="2400" dirty="0" smtClean="0"/>
              <a:t>elektronskom omotaču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r-HR" sz="2400" dirty="0" smtClean="0"/>
              <a:t>Protonski broj Z= </a:t>
            </a:r>
            <a:r>
              <a:rPr lang="hr-HR" sz="2400" dirty="0"/>
              <a:t>broj </a:t>
            </a:r>
            <a:r>
              <a:rPr lang="hr-HR" sz="2400" dirty="0" smtClean="0"/>
              <a:t>protona </a:t>
            </a:r>
            <a:r>
              <a:rPr lang="hr-HR" sz="2400" dirty="0"/>
              <a:t>= broj elektrona </a:t>
            </a:r>
            <a:endParaRPr lang="hr-HR" sz="2400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hr-HR" sz="2400" dirty="0" smtClean="0"/>
              <a:t>Maseni broj A=broj protona </a:t>
            </a:r>
            <a:r>
              <a:rPr lang="hr-HR" sz="2400" dirty="0"/>
              <a:t>+ broj neutrona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Molekule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 smtClean="0"/>
              <a:t>Djeljive,neutralne čestice građene od dva ili više atoma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 smtClean="0"/>
              <a:t>Molekule elementarnih tvari građene su od istovrsnih atoma</a:t>
            </a:r>
          </a:p>
          <a:p>
            <a:pPr>
              <a:buNone/>
            </a:pPr>
            <a:endParaRPr lang="hr-HR" sz="2400" dirty="0" smtClean="0"/>
          </a:p>
          <a:p>
            <a:pPr>
              <a:buFont typeface="Wingdings" pitchFamily="2" charset="2"/>
              <a:buChar char="Ø"/>
            </a:pPr>
            <a:endParaRPr lang="hr-HR" dirty="0" smtClean="0"/>
          </a:p>
          <a:p>
            <a:pPr>
              <a:buFont typeface="Wingdings" pitchFamily="2" charset="2"/>
              <a:buChar char="Ø"/>
            </a:pPr>
            <a:endParaRPr lang="hr-HR" dirty="0"/>
          </a:p>
        </p:txBody>
      </p:sp>
      <p:pic>
        <p:nvPicPr>
          <p:cNvPr id="5" name="Picture 4" descr="gjfjghj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4286256"/>
            <a:ext cx="2286000" cy="1524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 descr="vxyv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5214950"/>
            <a:ext cx="2586548" cy="150019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00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4821"/>
                </a:solidFill>
              </a:rPr>
              <a:t>Povijest atoma i molekula</a:t>
            </a:r>
            <a:endParaRPr lang="hr-HR" dirty="0">
              <a:solidFill>
                <a:srgbClr val="0048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2400" dirty="0" smtClean="0">
                <a:solidFill>
                  <a:srgbClr val="004821"/>
                </a:solidFill>
              </a:rPr>
              <a:t>Začetnici teorije o atomima su grčki filozofi Leukip i Demokrit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 smtClean="0">
                <a:solidFill>
                  <a:srgbClr val="004821"/>
                </a:solidFill>
              </a:rPr>
              <a:t>Prvi model atoma-Demokrit</a:t>
            </a:r>
            <a:endParaRPr lang="hr-HR" sz="2400" dirty="0">
              <a:solidFill>
                <a:srgbClr val="00482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r-HR" sz="2400" dirty="0">
                <a:solidFill>
                  <a:srgbClr val="004821"/>
                </a:solidFill>
              </a:rPr>
              <a:t>Rutherfordov model </a:t>
            </a:r>
            <a:r>
              <a:rPr lang="hr-HR" sz="2400" dirty="0" smtClean="0">
                <a:solidFill>
                  <a:srgbClr val="004821"/>
                </a:solidFill>
              </a:rPr>
              <a:t>atoma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>
                <a:solidFill>
                  <a:srgbClr val="004821"/>
                </a:solidFill>
              </a:rPr>
              <a:t>Aleksandar </a:t>
            </a:r>
            <a:r>
              <a:rPr lang="hr-HR" sz="2400" dirty="0" smtClean="0">
                <a:solidFill>
                  <a:srgbClr val="004821"/>
                </a:solidFill>
              </a:rPr>
              <a:t>Oparin-</a:t>
            </a:r>
            <a:r>
              <a:rPr lang="hr-HR" sz="2400" dirty="0">
                <a:solidFill>
                  <a:srgbClr val="004821"/>
                </a:solidFill>
              </a:rPr>
              <a:t> </a:t>
            </a:r>
            <a:r>
              <a:rPr lang="hr-HR" sz="2400" dirty="0" smtClean="0">
                <a:solidFill>
                  <a:srgbClr val="004821"/>
                </a:solidFill>
              </a:rPr>
              <a:t>1924.</a:t>
            </a:r>
            <a:r>
              <a:rPr lang="hr-HR" sz="2400" dirty="0">
                <a:solidFill>
                  <a:srgbClr val="004821"/>
                </a:solidFill>
              </a:rPr>
              <a:t> godine prvi je put službeno obznanio svoju teoriju postanka života na Zemlji kroz postupnu kemijsku evoluciju organskih molekula u tzv. </a:t>
            </a:r>
            <a:r>
              <a:rPr lang="hr-HR" sz="2400" dirty="0" smtClean="0">
                <a:solidFill>
                  <a:srgbClr val="004821"/>
                </a:solidFill>
              </a:rPr>
              <a:t>,,prvobitnoj juhi’’</a:t>
            </a:r>
          </a:p>
          <a:p>
            <a:pPr>
              <a:buNone/>
            </a:pPr>
            <a:endParaRPr lang="hr-HR" sz="2400" dirty="0"/>
          </a:p>
          <a:p>
            <a:pPr>
              <a:buFont typeface="Wingdings" pitchFamily="2" charset="2"/>
              <a:buChar char="Ø"/>
            </a:pPr>
            <a:endParaRPr lang="hr-HR" sz="2400" dirty="0"/>
          </a:p>
          <a:p>
            <a:pPr>
              <a:buFont typeface="Wingdings" pitchFamily="2" charset="2"/>
              <a:buChar char="Ø"/>
            </a:pPr>
            <a:endParaRPr lang="hr-HR" sz="2400" dirty="0" smtClean="0"/>
          </a:p>
          <a:p>
            <a:pPr>
              <a:buFont typeface="Wingdings" pitchFamily="2" charset="2"/>
              <a:buChar char="Ø"/>
            </a:pPr>
            <a:endParaRPr lang="hr-HR" sz="2400" dirty="0"/>
          </a:p>
        </p:txBody>
      </p:sp>
      <p:pic>
        <p:nvPicPr>
          <p:cNvPr id="4" name="Picture 3" descr="gjzugtut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4429132"/>
            <a:ext cx="1643074" cy="22278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mod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4071942"/>
            <a:ext cx="3357586" cy="25149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Modeli atoma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2400" dirty="0" smtClean="0">
                <a:solidFill>
                  <a:srgbClr val="FFFF00"/>
                </a:solidFill>
              </a:rPr>
              <a:t>Prvi model atoma pripisuje se Demokritu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 smtClean="0">
                <a:solidFill>
                  <a:srgbClr val="FFFF00"/>
                </a:solidFill>
              </a:rPr>
              <a:t>,,Puding’’-model-metafora je grožđica u pudingu(grožđice su malene,a zdjelica pudinga velika)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 smtClean="0">
                <a:solidFill>
                  <a:srgbClr val="FFFF00"/>
                </a:solidFill>
              </a:rPr>
              <a:t>Bohrov model</a:t>
            </a:r>
            <a:endParaRPr lang="hr-HR" sz="2400" dirty="0">
              <a:solidFill>
                <a:srgbClr val="FFFF00"/>
              </a:solidFill>
            </a:endParaRPr>
          </a:p>
        </p:txBody>
      </p:sp>
      <p:pic>
        <p:nvPicPr>
          <p:cNvPr id="5" name="Content Placeholder 4" descr="vvvvvvvvv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00760" y="1357298"/>
            <a:ext cx="2670456" cy="2000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yyyyyyyyyyyy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4143380"/>
            <a:ext cx="2914363" cy="2000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 descr="cccccc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7290" y="4714884"/>
            <a:ext cx="2714644" cy="20333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Thomsonov model atoma</a:t>
            </a:r>
            <a:endParaRPr lang="hr-H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2000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hr-HR" sz="2000" dirty="0" smtClean="0">
                <a:solidFill>
                  <a:schemeClr val="accent6">
                    <a:lumMod val="50000"/>
                  </a:schemeClr>
                </a:solidFill>
              </a:rPr>
              <a:t>Dokazano </a:t>
            </a:r>
            <a:r>
              <a:rPr lang="hr-HR" sz="2000" dirty="0">
                <a:solidFill>
                  <a:schemeClr val="accent6">
                    <a:lumMod val="50000"/>
                  </a:schemeClr>
                </a:solidFill>
              </a:rPr>
              <a:t>da je </a:t>
            </a:r>
            <a:r>
              <a:rPr lang="hr-HR" sz="2000" dirty="0" smtClean="0">
                <a:solidFill>
                  <a:schemeClr val="accent6">
                    <a:lumMod val="50000"/>
                  </a:schemeClr>
                </a:solidFill>
              </a:rPr>
              <a:t>masa</a:t>
            </a:r>
            <a:r>
              <a:rPr lang="hr-HR" sz="2000" dirty="0">
                <a:solidFill>
                  <a:schemeClr val="accent6">
                    <a:lumMod val="50000"/>
                  </a:schemeClr>
                </a:solidFill>
              </a:rPr>
              <a:t> elektrona mnogo manja od ukupne mase atoma. Na osnovu ovih saznanja, kao i pokušaja da objasni rezultate vlastitih </a:t>
            </a:r>
            <a:r>
              <a:rPr lang="hr-HR" sz="2000" dirty="0" smtClean="0">
                <a:solidFill>
                  <a:schemeClr val="accent6">
                    <a:lumMod val="50000"/>
                  </a:schemeClr>
                </a:solidFill>
              </a:rPr>
              <a:t>eksperimenata William Thomson</a:t>
            </a:r>
            <a:r>
              <a:rPr lang="hr-HR" sz="2000" dirty="0">
                <a:solidFill>
                  <a:schemeClr val="accent6">
                    <a:lumMod val="50000"/>
                  </a:schemeClr>
                </a:solidFill>
              </a:rPr>
              <a:t> je predložio, a </a:t>
            </a:r>
            <a:r>
              <a:rPr lang="hr-HR" sz="2000" dirty="0" smtClean="0">
                <a:solidFill>
                  <a:schemeClr val="accent6">
                    <a:lumMod val="50000"/>
                  </a:schemeClr>
                </a:solidFill>
              </a:rPr>
              <a:t>J.J.Thomson</a:t>
            </a:r>
            <a:r>
              <a:rPr lang="hr-HR" sz="2000" dirty="0">
                <a:solidFill>
                  <a:schemeClr val="accent6">
                    <a:lumMod val="50000"/>
                  </a:schemeClr>
                </a:solidFill>
              </a:rPr>
              <a:t> razradio prvi atomski </a:t>
            </a:r>
            <a:r>
              <a:rPr lang="hr-HR" sz="2000" dirty="0" smtClean="0">
                <a:solidFill>
                  <a:schemeClr val="accent6">
                    <a:lumMod val="50000"/>
                  </a:schemeClr>
                </a:solidFill>
              </a:rPr>
              <a:t>model</a:t>
            </a:r>
          </a:p>
          <a:p>
            <a:pPr>
              <a:buFont typeface="Wingdings" pitchFamily="2" charset="2"/>
              <a:buChar char="Ø"/>
            </a:pPr>
            <a:r>
              <a:rPr lang="vi-VN" sz="2000" dirty="0">
                <a:solidFill>
                  <a:schemeClr val="accent6">
                    <a:lumMod val="50000"/>
                  </a:schemeClr>
                </a:solidFill>
              </a:rPr>
              <a:t>U osnovi je to statički model prema kojem je atom sfera poluprečnika oko 10</a:t>
            </a:r>
            <a:r>
              <a:rPr lang="vi-VN" sz="2000" baseline="30000" dirty="0">
                <a:solidFill>
                  <a:schemeClr val="accent6">
                    <a:lumMod val="50000"/>
                  </a:schemeClr>
                </a:solidFill>
              </a:rPr>
              <a:t>−10</a:t>
            </a:r>
            <a:r>
              <a:rPr lang="vi-VN" sz="2000" dirty="0">
                <a:solidFill>
                  <a:schemeClr val="accent6">
                    <a:lumMod val="50000"/>
                  </a:schemeClr>
                </a:solidFill>
              </a:rPr>
              <a:t>m, homogeno ispunjena pozitivno naelektrisanom materijom u koju su usađeni negativni elektroni</a:t>
            </a:r>
            <a:endParaRPr lang="hr-HR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3" descr="jijijijijij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3929066"/>
            <a:ext cx="2747749" cy="2714644"/>
          </a:xfrm>
          <a:prstGeom prst="ellipse">
            <a:avLst/>
          </a:prstGeom>
          <a:ln w="63500" cap="rnd">
            <a:solidFill>
              <a:schemeClr val="accent6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Teorija o atomu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vi-VN" sz="2400" b="1" i="1" dirty="0" smtClean="0">
                <a:solidFill>
                  <a:srgbClr val="FFFF00"/>
                </a:solidFill>
              </a:rPr>
              <a:t>Ruđer Bošković </a:t>
            </a:r>
            <a:endParaRPr lang="hr-HR" sz="2400" b="1" i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vi-VN" sz="2400" b="1" i="1" dirty="0" smtClean="0">
                <a:solidFill>
                  <a:srgbClr val="FFFF00"/>
                </a:solidFill>
              </a:rPr>
              <a:t>Ruđer </a:t>
            </a:r>
            <a:r>
              <a:rPr lang="hr-HR" sz="2400" i="1" dirty="0" smtClean="0">
                <a:solidFill>
                  <a:srgbClr val="FFFF00"/>
                </a:solidFill>
                <a:cs typeface="Arial" charset="0"/>
              </a:rPr>
              <a:t>izvodi neodrživost predodžbe atoma kao krute grudice</a:t>
            </a:r>
          </a:p>
          <a:p>
            <a:pPr>
              <a:buFont typeface="Wingdings" pitchFamily="2" charset="2"/>
              <a:buChar char="Ø"/>
            </a:pPr>
            <a:r>
              <a:rPr lang="vi-VN" sz="2400" i="1" dirty="0" smtClean="0">
                <a:solidFill>
                  <a:srgbClr val="FFFF00"/>
                </a:solidFill>
              </a:rPr>
              <a:t> uvodi zakon sila</a:t>
            </a:r>
            <a:r>
              <a:rPr lang="hr-HR" sz="2400" i="1" dirty="0" smtClean="0">
                <a:solidFill>
                  <a:srgbClr val="FFFF00"/>
                </a:solidFill>
                <a:latin typeface="Calibri" pitchFamily="34" charset="0"/>
              </a:rPr>
              <a:t>, </a:t>
            </a:r>
            <a:r>
              <a:rPr lang="vi-VN" sz="2400" i="1" dirty="0" smtClean="0">
                <a:solidFill>
                  <a:srgbClr val="FFFF00"/>
                </a:solidFill>
              </a:rPr>
              <a:t>koje su odbojne na malim udaljenostima, a privlačne na velikim udaljenostima</a:t>
            </a:r>
            <a:r>
              <a:rPr lang="hr-HR" sz="2400" i="1" dirty="0" smtClean="0">
                <a:solidFill>
                  <a:srgbClr val="FFFF00"/>
                </a:solidFill>
                <a:latin typeface="Calibri" pitchFamily="34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vi-VN" sz="2400" i="1" dirty="0" smtClean="0">
                <a:solidFill>
                  <a:srgbClr val="FFFF00"/>
                </a:solidFill>
              </a:rPr>
              <a:t>Atom svodi na središnju točku oko koje se šire oblaci privlačno-odbojnih sila (Boškovićevo polje).</a:t>
            </a:r>
            <a:endParaRPr lang="hr-HR" sz="2400" i="1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r-HR" sz="2400" i="1" dirty="0" smtClean="0">
                <a:solidFill>
                  <a:srgbClr val="FFFF00"/>
                </a:solidFill>
                <a:latin typeface="Calibri" pitchFamily="34" charset="0"/>
              </a:rPr>
              <a:t>U svom djelu Teorija filozofije prirode iznosi da je sve materija i kretanje</a:t>
            </a:r>
          </a:p>
          <a:p>
            <a:pPr>
              <a:buFont typeface="Wingdings" pitchFamily="2" charset="2"/>
              <a:buChar char="Ø"/>
            </a:pPr>
            <a:r>
              <a:rPr lang="hr-HR" sz="2400" i="1" dirty="0" smtClean="0">
                <a:solidFill>
                  <a:srgbClr val="FFFF00"/>
                </a:solidFill>
                <a:cs typeface="Arial" charset="0"/>
              </a:rPr>
              <a:t>Teorija je znanstveno utemeljena tek u 19. stoljeću, a za otkriće strukture atoma trebalo je doći u 20. stoljeće</a:t>
            </a:r>
          </a:p>
          <a:p>
            <a:pPr>
              <a:buFont typeface="Wingdings" pitchFamily="2" charset="2"/>
              <a:buChar char="Ø"/>
            </a:pPr>
            <a:r>
              <a:rPr lang="hr-HR" sz="2400" i="1" dirty="0" smtClean="0">
                <a:solidFill>
                  <a:srgbClr val="FFFF00"/>
                </a:solidFill>
                <a:cs typeface="Arial" charset="0"/>
              </a:rPr>
              <a:t>Današnja predodžba strukture </a:t>
            </a:r>
            <a:r>
              <a:rPr lang="vi-VN" sz="2400" i="1" dirty="0" smtClean="0">
                <a:solidFill>
                  <a:srgbClr val="FFFF00"/>
                </a:solidFill>
                <a:cs typeface="Arial" charset="0"/>
              </a:rPr>
              <a:t> </a:t>
            </a:r>
            <a:r>
              <a:rPr lang="vi-VN" sz="2400" i="1" dirty="0" smtClean="0">
                <a:solidFill>
                  <a:srgbClr val="FFFF00"/>
                </a:solidFill>
              </a:rPr>
              <a:t>atoma je direktan potomak Boškovićeva modela atoma</a:t>
            </a:r>
            <a:endParaRPr lang="hr-HR" sz="2400" i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r-HR" sz="2400" i="1" dirty="0" smtClean="0">
                <a:solidFill>
                  <a:srgbClr val="FFFF00"/>
                </a:solidFill>
                <a:cs typeface="Arial" charset="0"/>
              </a:rPr>
              <a:t>Sličan je planetarnom sustavu</a:t>
            </a:r>
            <a:endParaRPr lang="vi-VN" sz="2400" i="1" dirty="0" smtClean="0">
              <a:solidFill>
                <a:srgbClr val="FFFF00"/>
              </a:solidFill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endParaRPr lang="hr-HR" sz="2400" i="1" dirty="0" smtClean="0">
              <a:solidFill>
                <a:srgbClr val="7030A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hr-HR" sz="2400" i="1" dirty="0" smtClean="0">
              <a:solidFill>
                <a:srgbClr val="7030A0"/>
              </a:solidFill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endParaRPr lang="hr-HR" sz="2400" i="1" dirty="0" smtClean="0">
              <a:solidFill>
                <a:srgbClr val="7030A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hr-HR" i="1" dirty="0" smtClean="0">
              <a:solidFill>
                <a:srgbClr val="7030A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hr-HR" b="1" i="1" dirty="0" smtClean="0">
              <a:solidFill>
                <a:srgbClr val="7030A0"/>
              </a:solidFill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endParaRPr lang="vi-VN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Građa atoma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2400" dirty="0" smtClean="0">
                <a:solidFill>
                  <a:srgbClr val="002060"/>
                </a:solidFill>
              </a:rPr>
              <a:t>Sastoji se od jezgre i elektronskog omotača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 smtClean="0">
                <a:solidFill>
                  <a:srgbClr val="002060"/>
                </a:solidFill>
              </a:rPr>
              <a:t>Jezgra=pozitivno nabijeni protoni i neutroni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 smtClean="0">
                <a:solidFill>
                  <a:srgbClr val="002060"/>
                </a:solidFill>
              </a:rPr>
              <a:t>Elektronski omotač=negativno nabijeni elektroni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>
                <a:solidFill>
                  <a:srgbClr val="002060"/>
                </a:solidFill>
              </a:rPr>
              <a:t>Protoni i neutroni imaju podjednaku masu, te su oko 2000 puta teži od elektrona čiju masu zanemarujemo</a:t>
            </a:r>
            <a:endParaRPr lang="hr-HR" sz="2400" dirty="0" smtClean="0">
              <a:solidFill>
                <a:srgbClr val="002060"/>
              </a:solidFill>
            </a:endParaRPr>
          </a:p>
        </p:txBody>
      </p:sp>
      <p:pic>
        <p:nvPicPr>
          <p:cNvPr id="4" name="Picture 3" descr="hhhh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4071942"/>
            <a:ext cx="2928958" cy="196373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 descr="bbbbbb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7950" y="3714752"/>
            <a:ext cx="2214578" cy="296799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Građa </a:t>
            </a:r>
            <a:r>
              <a:rPr lang="hr-HR" dirty="0" smtClean="0">
                <a:solidFill>
                  <a:srgbClr val="C00000"/>
                </a:solidFill>
              </a:rPr>
              <a:t>molekula elementarnih tvari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2400" dirty="0" smtClean="0">
                <a:solidFill>
                  <a:srgbClr val="C00000"/>
                </a:solidFill>
              </a:rPr>
              <a:t>Molekule elementarnih tvari građene su od dva ili više istovrsnih atoma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 smtClean="0">
                <a:solidFill>
                  <a:srgbClr val="C00000"/>
                </a:solidFill>
              </a:rPr>
              <a:t>Broj istovrsnih atoma u molekuli označujemo desnim donjim inedksom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 smtClean="0">
                <a:solidFill>
                  <a:srgbClr val="C00000"/>
                </a:solidFill>
              </a:rPr>
              <a:t>Veći broj istovrsnih atoma označujemo koeficijentom</a:t>
            </a:r>
          </a:p>
          <a:p>
            <a:pPr>
              <a:buNone/>
            </a:pPr>
            <a:endParaRPr lang="hr-HR" sz="2400" dirty="0"/>
          </a:p>
        </p:txBody>
      </p:sp>
      <p:pic>
        <p:nvPicPr>
          <p:cNvPr id="8" name="Content Placeholder 7" descr="jod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29322" y="1571612"/>
            <a:ext cx="1873717" cy="1928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kisi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4429132"/>
            <a:ext cx="2914652" cy="193254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Građa molekula kemijskih spojeva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2400" dirty="0" smtClean="0"/>
              <a:t>Molekule kemijskih spojeva građene su od dva ili više raznovrsnih atoma.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Kemijska </a:t>
            </a:r>
            <a:r>
              <a:rPr lang="pl-PL" sz="2400" dirty="0" smtClean="0"/>
              <a:t>formula spoja </a:t>
            </a:r>
            <a:r>
              <a:rPr lang="pl-PL" sz="2400" dirty="0" smtClean="0"/>
              <a:t>= vrsta </a:t>
            </a:r>
            <a:r>
              <a:rPr lang="pl-PL" sz="2400" dirty="0" smtClean="0"/>
              <a:t>i broj atoma od kojih se sastoji molekula. </a:t>
            </a:r>
            <a:endParaRPr lang="hr-HR" sz="2400" dirty="0" smtClean="0"/>
          </a:p>
          <a:p>
            <a:pPr>
              <a:buFont typeface="Wingdings" pitchFamily="2" charset="2"/>
              <a:buChar char="Ø"/>
            </a:pPr>
            <a:r>
              <a:rPr lang="hr-HR" sz="2400" dirty="0" smtClean="0"/>
              <a:t>Molekule nekih spojeva građene su više tisuća atoma→makromolekule</a:t>
            </a:r>
            <a:r>
              <a:rPr lang="vi-VN" sz="2400" dirty="0" smtClean="0"/>
              <a:t/>
            </a:r>
            <a:br>
              <a:rPr lang="vi-VN" sz="2400" dirty="0" smtClean="0"/>
            </a:br>
            <a:endParaRPr lang="pl-PL" sz="2400" dirty="0" smtClean="0"/>
          </a:p>
          <a:p>
            <a:pPr>
              <a:buFont typeface="Wingdings" pitchFamily="2" charset="2"/>
              <a:buChar char="Ø"/>
            </a:pPr>
            <a:endParaRPr lang="hr-HR" sz="2400" dirty="0"/>
          </a:p>
        </p:txBody>
      </p:sp>
      <p:pic>
        <p:nvPicPr>
          <p:cNvPr id="5" name="Content Placeholder 4" descr="vod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29124" y="1285860"/>
            <a:ext cx="2447925" cy="1866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ug dioksi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3357562"/>
            <a:ext cx="2638425" cy="17335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 descr="sump kiselin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1934" y="4643446"/>
            <a:ext cx="2214578" cy="19008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276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ATOMI I MOLEKULE</vt:lpstr>
      <vt:lpstr>Što su atomi i molekule?</vt:lpstr>
      <vt:lpstr>Povijest atoma i molekula</vt:lpstr>
      <vt:lpstr>Modeli atoma</vt:lpstr>
      <vt:lpstr>Thomsonov model atoma</vt:lpstr>
      <vt:lpstr>Teorija o atomu</vt:lpstr>
      <vt:lpstr>Građa atoma</vt:lpstr>
      <vt:lpstr>Građa molekula elementarnih tvari</vt:lpstr>
      <vt:lpstr>Građa molekula kemijskih spojeva</vt:lpstr>
      <vt:lpstr>Modeli kemijskih elemenata</vt:lpstr>
      <vt:lpstr>KRAJ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 I MOLEKULE</dc:title>
  <dc:creator>Miha</dc:creator>
  <cp:lastModifiedBy>Miha</cp:lastModifiedBy>
  <cp:revision>23</cp:revision>
  <dcterms:created xsi:type="dcterms:W3CDTF">2016-03-05T14:50:06Z</dcterms:created>
  <dcterms:modified xsi:type="dcterms:W3CDTF">2016-03-10T15:53:34Z</dcterms:modified>
</cp:coreProperties>
</file>