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9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28ECD-235B-4593-B57B-9859A285A3A3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AE401-7B75-4381-9A59-8F3F54392539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AE401-7B75-4381-9A59-8F3F54392539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7FC80A-28DA-4B30-8348-3A04AA1FBD5D}" type="datetimeFigureOut">
              <a:rPr lang="hr-HR" smtClean="0"/>
              <a:pPr/>
              <a:t>10.3.2016</a:t>
            </a:fld>
            <a:endParaRPr lang="hr-H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8E79E79-A639-44A2-ACED-C38467F41528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229600" cy="3209528"/>
          </a:xfrm>
        </p:spPr>
        <p:txBody>
          <a:bodyPr>
            <a:noAutofit/>
          </a:bodyPr>
          <a:lstStyle/>
          <a:p>
            <a:r>
              <a:rPr lang="hr-HR" sz="72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Die Urmenschen aus </a:t>
            </a:r>
            <a:r>
              <a:rPr lang="hr-HR" sz="72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Krapina</a:t>
            </a:r>
            <a:endParaRPr lang="hr-HR" sz="7200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856984" cy="6552728"/>
          </a:xfrm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d</a:t>
            </a:r>
            <a:r>
              <a:rPr lang="hr-HR" dirty="0" smtClean="0">
                <a:solidFill>
                  <a:schemeClr val="bg1"/>
                </a:solidFill>
              </a:rPr>
              <a:t>er berühmte Urmensch aus Krapina, </a:t>
            </a:r>
            <a:r>
              <a:rPr lang="hr-HR" dirty="0" err="1" smtClean="0">
                <a:solidFill>
                  <a:schemeClr val="bg1"/>
                </a:solidFill>
              </a:rPr>
              <a:t>wisseschaftlich</a:t>
            </a:r>
            <a:r>
              <a:rPr lang="hr-HR" dirty="0" smtClean="0">
                <a:solidFill>
                  <a:schemeClr val="bg1"/>
                </a:solidFill>
              </a:rPr>
              <a:t>  bekannt  als </a:t>
            </a:r>
            <a:r>
              <a:rPr lang="hr-HR" b="1" i="1" u="sng" dirty="0" smtClean="0">
                <a:solidFill>
                  <a:schemeClr val="bg1"/>
                </a:solidFill>
              </a:rPr>
              <a:t>Homo sapiens  </a:t>
            </a:r>
            <a:r>
              <a:rPr lang="hr-HR" i="1" u="sng" dirty="0" smtClean="0">
                <a:solidFill>
                  <a:schemeClr val="bg1"/>
                </a:solidFill>
              </a:rPr>
              <a:t>neanderthalensis</a:t>
            </a:r>
            <a:r>
              <a:rPr lang="hr-HR" dirty="0" smtClean="0">
                <a:solidFill>
                  <a:schemeClr val="bg1"/>
                </a:solidFill>
              </a:rPr>
              <a:t>, wurde 1899 endeckt </a:t>
            </a:r>
          </a:p>
          <a:p>
            <a:r>
              <a:rPr lang="hr-HR" dirty="0">
                <a:solidFill>
                  <a:schemeClr val="bg1"/>
                </a:solidFill>
              </a:rPr>
              <a:t>d</a:t>
            </a:r>
            <a:r>
              <a:rPr lang="hr-HR" dirty="0" smtClean="0">
                <a:solidFill>
                  <a:schemeClr val="bg1"/>
                </a:solidFill>
              </a:rPr>
              <a:t>ie Ausgraubungen dauerten damals sechs Jahre unter Führung des Geologen Professor Dragutin Gorjanović Kramberger</a:t>
            </a:r>
          </a:p>
          <a:p>
            <a:r>
              <a:rPr lang="hr-HR" dirty="0">
                <a:solidFill>
                  <a:schemeClr val="bg1"/>
                </a:solidFill>
              </a:rPr>
              <a:t>d</a:t>
            </a:r>
            <a:r>
              <a:rPr lang="hr-HR" dirty="0" smtClean="0">
                <a:solidFill>
                  <a:schemeClr val="bg1"/>
                </a:solidFill>
              </a:rPr>
              <a:t>ie Höhle mit den Funden der Fossilien wurde in die wissenschaftliche Mappe der Weltfunde aufgenommen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Korisnik\Desktop\Neanderthal-man-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4293096"/>
            <a:ext cx="3960440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80720"/>
          </a:xfrm>
        </p:spPr>
        <p:txBody>
          <a:bodyPr/>
          <a:lstStyle/>
          <a:p>
            <a:r>
              <a:rPr lang="hr-HR" dirty="0">
                <a:solidFill>
                  <a:schemeClr val="bg1"/>
                </a:solidFill>
              </a:rPr>
              <a:t>i</a:t>
            </a:r>
            <a:r>
              <a:rPr lang="hr-HR" dirty="0" smtClean="0">
                <a:solidFill>
                  <a:schemeClr val="bg1"/>
                </a:solidFill>
              </a:rPr>
              <a:t>n der Höhle wurden 900 fossilisierte Menschenknochen ausgegraben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Dabei waren auch Fossilien von vielen Tieren:</a:t>
            </a: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bg1"/>
                </a:solidFill>
              </a:rPr>
              <a:t>Bären -</a:t>
            </a:r>
            <a:endParaRPr lang="hr-HR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bg1"/>
                </a:solidFill>
              </a:rPr>
              <a:t>Wölfen-</a:t>
            </a:r>
          </a:p>
          <a:p>
            <a:pPr>
              <a:buFont typeface="Wingdings" pitchFamily="2" charset="2"/>
              <a:buChar char="Ø"/>
            </a:pPr>
            <a:endParaRPr lang="hr-HR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bg1"/>
                </a:solidFill>
              </a:rPr>
              <a:t>Hirschen-</a:t>
            </a:r>
          </a:p>
          <a:p>
            <a:pPr>
              <a:buFont typeface="Wingdings" pitchFamily="2" charset="2"/>
              <a:buChar char="Ø"/>
            </a:pPr>
            <a:endParaRPr lang="hr-HR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hr-HR" dirty="0" smtClean="0">
                <a:solidFill>
                  <a:schemeClr val="bg1"/>
                </a:solidFill>
              </a:rPr>
              <a:t>Nashörnern-</a:t>
            </a:r>
            <a:endParaRPr lang="hr-HR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</a:pP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Korisnik\Desktop\hoehlenbaer-in-der-teufelshoehle-bei-pottenstein-957f21eb-eb8a-4db0-8a73-3fe9af5497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1628800"/>
            <a:ext cx="1512168" cy="10222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027" name="Picture 3" descr="C:\Users\Korisnik\Desktop\Wildpark-Schwarze-Be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708920"/>
            <a:ext cx="1512168" cy="100811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8" name="Picture 4" descr="C:\Users\Korisnik\Desktop\IMG_850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3812946"/>
            <a:ext cx="1512168" cy="10071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 descr="C:\Users\Korisnik\Desktop\rhinozeros-eiszeit-540x3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39" y="5013176"/>
            <a:ext cx="2386843" cy="13447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Autofit/>
          </a:bodyPr>
          <a:lstStyle/>
          <a:p>
            <a:r>
              <a:rPr lang="hr-HR" sz="2300" dirty="0" smtClean="0">
                <a:solidFill>
                  <a:schemeClr val="bg1"/>
                </a:solidFill>
              </a:rPr>
              <a:t>es wurden auch viele Gebrauchsgegenstände aus der Steinzeit gefunden</a:t>
            </a:r>
          </a:p>
          <a:p>
            <a:r>
              <a:rPr lang="hr-HR" sz="2300" dirty="0">
                <a:solidFill>
                  <a:schemeClr val="bg1"/>
                </a:solidFill>
              </a:rPr>
              <a:t>d</a:t>
            </a:r>
            <a:r>
              <a:rPr lang="hr-HR" sz="2300" dirty="0" smtClean="0">
                <a:solidFill>
                  <a:schemeClr val="bg1"/>
                </a:solidFill>
              </a:rPr>
              <a:t>as Alter dieser Fundstelle beträgt 130 000 Jahre</a:t>
            </a:r>
          </a:p>
          <a:p>
            <a:r>
              <a:rPr lang="hr-HR" sz="2300" dirty="0">
                <a:solidFill>
                  <a:schemeClr val="bg1"/>
                </a:solidFill>
              </a:rPr>
              <a:t>i</a:t>
            </a:r>
            <a:r>
              <a:rPr lang="hr-HR" sz="2300" dirty="0" smtClean="0">
                <a:solidFill>
                  <a:schemeClr val="bg1"/>
                </a:solidFill>
              </a:rPr>
              <a:t>n Krapina ist an dem gleichen Fundort ein Park aus der Urzeit der Neandertaler errichtet</a:t>
            </a:r>
          </a:p>
          <a:p>
            <a:r>
              <a:rPr lang="hr-HR" sz="2300" dirty="0" smtClean="0">
                <a:solidFill>
                  <a:schemeClr val="bg1"/>
                </a:solidFill>
              </a:rPr>
              <a:t>als </a:t>
            </a:r>
            <a:r>
              <a:rPr lang="hr-HR" sz="2300" dirty="0" err="1" smtClean="0">
                <a:solidFill>
                  <a:schemeClr val="bg1"/>
                </a:solidFill>
              </a:rPr>
              <a:t>Teil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des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neuen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Museums</a:t>
            </a:r>
            <a:r>
              <a:rPr lang="hr-HR" sz="2300" dirty="0" smtClean="0">
                <a:solidFill>
                  <a:schemeClr val="bg1"/>
                </a:solidFill>
              </a:rPr>
              <a:t>, </a:t>
            </a:r>
            <a:r>
              <a:rPr lang="hr-HR" sz="2300" dirty="0" err="1" smtClean="0">
                <a:solidFill>
                  <a:schemeClr val="bg1"/>
                </a:solidFill>
              </a:rPr>
              <a:t>das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die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form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eines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Schneckenhauses</a:t>
            </a:r>
            <a:r>
              <a:rPr lang="hr-HR" sz="2300" dirty="0" smtClean="0">
                <a:solidFill>
                  <a:schemeClr val="bg1"/>
                </a:solidFill>
              </a:rPr>
              <a:t> hat, </a:t>
            </a:r>
            <a:r>
              <a:rPr lang="hr-HR" sz="2300" dirty="0" err="1" smtClean="0">
                <a:solidFill>
                  <a:schemeClr val="bg1"/>
                </a:solidFill>
              </a:rPr>
              <a:t>sind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lebensnahe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Rekonstruktionen</a:t>
            </a:r>
            <a:r>
              <a:rPr lang="hr-HR" sz="2300" dirty="0" smtClean="0">
                <a:solidFill>
                  <a:schemeClr val="bg1"/>
                </a:solidFill>
              </a:rPr>
              <a:t> der </a:t>
            </a:r>
            <a:r>
              <a:rPr lang="hr-HR" sz="2300" dirty="0" err="1" smtClean="0">
                <a:solidFill>
                  <a:schemeClr val="bg1"/>
                </a:solidFill>
              </a:rPr>
              <a:t>Urmenschen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und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der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Urtiere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vorhanden</a:t>
            </a:r>
            <a:endParaRPr lang="hr-HR" sz="2300" dirty="0" smtClean="0">
              <a:solidFill>
                <a:schemeClr val="bg1"/>
              </a:solidFill>
            </a:endParaRPr>
          </a:p>
          <a:p>
            <a:r>
              <a:rPr lang="hr-HR" sz="2300" dirty="0" err="1" smtClean="0">
                <a:solidFill>
                  <a:schemeClr val="bg1"/>
                </a:solidFill>
              </a:rPr>
              <a:t>das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smtClean="0">
                <a:solidFill>
                  <a:schemeClr val="bg1"/>
                </a:solidFill>
              </a:rPr>
              <a:t>Leben aus jener Zeit wird auch durch </a:t>
            </a:r>
            <a:r>
              <a:rPr lang="hr-HR" sz="2300" dirty="0" err="1" smtClean="0">
                <a:solidFill>
                  <a:schemeClr val="bg1"/>
                </a:solidFill>
              </a:rPr>
              <a:t>multimediale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lnhalte</a:t>
            </a:r>
            <a:r>
              <a:rPr lang="hr-HR" sz="2300" dirty="0" smtClean="0">
                <a:solidFill>
                  <a:schemeClr val="bg1"/>
                </a:solidFill>
              </a:rPr>
              <a:t> </a:t>
            </a:r>
            <a:r>
              <a:rPr lang="hr-HR" sz="2300" dirty="0" err="1" smtClean="0">
                <a:solidFill>
                  <a:schemeClr val="bg1"/>
                </a:solidFill>
              </a:rPr>
              <a:t>dargestellt</a:t>
            </a:r>
            <a:endParaRPr lang="hr-HR" sz="23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bg1"/>
                </a:solidFill>
              </a:rPr>
              <a:t>k</a:t>
            </a:r>
            <a:r>
              <a:rPr lang="de-DE" dirty="0" err="1" smtClean="0">
                <a:solidFill>
                  <a:schemeClr val="bg1"/>
                </a:solidFill>
              </a:rPr>
              <a:t>nochenfunde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zeigen, dass der Neandertaler klein und stämmig war, im Schnitt etwa um die 160 Zentimeter groß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d</a:t>
            </a:r>
            <a:r>
              <a:rPr lang="de-DE" dirty="0" err="1" smtClean="0">
                <a:solidFill>
                  <a:schemeClr val="bg1"/>
                </a:solidFill>
              </a:rPr>
              <a:t>afür</a:t>
            </a:r>
            <a:r>
              <a:rPr lang="de-DE" dirty="0" smtClean="0">
                <a:solidFill>
                  <a:schemeClr val="bg1"/>
                </a:solidFill>
              </a:rPr>
              <a:t> war er mit 60 bis 80 Kilogramm recht gewichtig</a:t>
            </a:r>
            <a:endParaRPr lang="hr-HR" u="sng" dirty="0" smtClean="0"/>
          </a:p>
          <a:p>
            <a:pPr marL="13716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1027" name="Picture 3" descr="C:\Documents and Settings\Bacek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357430"/>
            <a:ext cx="5645172" cy="4228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hr-HR" dirty="0" smtClean="0">
                <a:solidFill>
                  <a:schemeClr val="bg1"/>
                </a:solidFill>
              </a:rPr>
              <a:t>n</a:t>
            </a:r>
            <a:r>
              <a:rPr lang="de-DE" dirty="0" err="1" smtClean="0">
                <a:solidFill>
                  <a:schemeClr val="bg1"/>
                </a:solidFill>
              </a:rPr>
              <a:t>eandertale</a:t>
            </a:r>
            <a:r>
              <a:rPr lang="hr-HR" dirty="0" smtClean="0">
                <a:solidFill>
                  <a:schemeClr val="bg1"/>
                </a:solidFill>
              </a:rPr>
              <a:t>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waren weitaus kultivierter als bislang angenommen</a:t>
            </a: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s</a:t>
            </a:r>
            <a:r>
              <a:rPr lang="de-DE" dirty="0" smtClean="0">
                <a:solidFill>
                  <a:schemeClr val="bg1"/>
                </a:solidFill>
              </a:rPr>
              <a:t>ie machten Feuer und waren geschickte Großwildjäger</a:t>
            </a:r>
            <a:r>
              <a:rPr lang="hr-HR" dirty="0" smtClean="0">
                <a:solidFill>
                  <a:schemeClr val="bg1"/>
                </a:solidFill>
              </a:rPr>
              <a:t>:</a:t>
            </a:r>
            <a:r>
              <a:rPr lang="de-DE" dirty="0" smtClean="0">
                <a:solidFill>
                  <a:schemeClr val="bg1"/>
                </a:solidFill>
              </a:rPr>
              <a:t> Wollnashörner, Mammuts und Rentiere gehörten zu ihrer Beute</a:t>
            </a:r>
            <a:endParaRPr lang="hr-HR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Korisnik\Desktop\art_fossilien_mammut_003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428868"/>
            <a:ext cx="5664423" cy="42526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hr-HR" dirty="0" smtClean="0">
              <a:solidFill>
                <a:schemeClr val="bg1"/>
              </a:solidFill>
            </a:endParaRPr>
          </a:p>
          <a:p>
            <a:r>
              <a:rPr lang="hr-HR" dirty="0" smtClean="0">
                <a:solidFill>
                  <a:schemeClr val="bg1"/>
                </a:solidFill>
              </a:rPr>
              <a:t>n</a:t>
            </a:r>
            <a:r>
              <a:rPr lang="de-DE" dirty="0" err="1" smtClean="0">
                <a:solidFill>
                  <a:schemeClr val="bg1"/>
                </a:solidFill>
              </a:rPr>
              <a:t>eandertaler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waren geschickte Werkzeugmacher, </a:t>
            </a:r>
            <a:r>
              <a:rPr lang="hr-HR" dirty="0" smtClean="0">
                <a:solidFill>
                  <a:schemeClr val="bg1"/>
                </a:solidFill>
              </a:rPr>
              <a:t>e</a:t>
            </a:r>
            <a:r>
              <a:rPr lang="de-DE" dirty="0" err="1" smtClean="0">
                <a:solidFill>
                  <a:schemeClr val="bg1"/>
                </a:solidFill>
              </a:rPr>
              <a:t>inige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smtClean="0">
                <a:solidFill>
                  <a:schemeClr val="bg1"/>
                </a:solidFill>
              </a:rPr>
              <a:t>Steinwerkzeuge hatten Klingen - so scharf wie ein Skalpell</a:t>
            </a:r>
            <a:endParaRPr lang="hr-HR" dirty="0" smtClean="0">
              <a:solidFill>
                <a:schemeClr val="bg1"/>
              </a:solidFill>
            </a:endParaRPr>
          </a:p>
          <a:p>
            <a:endParaRPr lang="hr-H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hu-HU" sz="13800" dirty="0" smtClean="0">
                <a:solidFill>
                  <a:schemeClr val="bg1"/>
                </a:solidFill>
              </a:rPr>
              <a:t>ENDE</a:t>
            </a:r>
            <a:endParaRPr lang="hr-HR" sz="13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381</TotalTime>
  <Words>212</Words>
  <Application>Microsoft Office PowerPoint</Application>
  <PresentationFormat>Prikaz na zaslonu (4:3)</PresentationFormat>
  <Paragraphs>26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Apex</vt:lpstr>
      <vt:lpstr>Die Urmenschen aus Krapina</vt:lpstr>
      <vt:lpstr>Slajd 2</vt:lpstr>
      <vt:lpstr>Slajd 3</vt:lpstr>
      <vt:lpstr>Slajd 4</vt:lpstr>
      <vt:lpstr>Slajd 5</vt:lpstr>
      <vt:lpstr>Slajd 6</vt:lpstr>
      <vt:lpstr>Slajd 7</vt:lpstr>
      <vt:lpstr>ENDE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Bacek</cp:lastModifiedBy>
  <cp:revision>40</cp:revision>
  <dcterms:created xsi:type="dcterms:W3CDTF">2016-03-07T14:32:29Z</dcterms:created>
  <dcterms:modified xsi:type="dcterms:W3CDTF">2016-03-10T18:42:21Z</dcterms:modified>
</cp:coreProperties>
</file>