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82" r:id="rId6"/>
    <p:sldId id="280" r:id="rId7"/>
    <p:sldId id="281" r:id="rId8"/>
    <p:sldId id="277" r:id="rId9"/>
    <p:sldId id="279" r:id="rId10"/>
    <p:sldId id="275" r:id="rId11"/>
    <p:sldId id="276" r:id="rId12"/>
    <p:sldId id="267" r:id="rId13"/>
    <p:sldId id="26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70" r:id="rId22"/>
    <p:sldId id="272" r:id="rId23"/>
    <p:sldId id="271" r:id="rId24"/>
    <p:sldId id="273" r:id="rId25"/>
    <p:sldId id="274" r:id="rId2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8300"/>
    <a:srgbClr val="DEA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36" autoAdjust="0"/>
  </p:normalViewPr>
  <p:slideViewPr>
    <p:cSldViewPr>
      <p:cViewPr>
        <p:scale>
          <a:sx n="93" d="100"/>
          <a:sy n="93" d="100"/>
        </p:scale>
        <p:origin x="70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814F76-DC56-405B-B7E7-8D766EAB7652}" type="datetimeFigureOut">
              <a:rPr lang="hr-HR" smtClean="0"/>
              <a:t>11.3.2016.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5C9898F-EBEB-49AF-9F29-C0EA03031BDE}" type="slidenum">
              <a:rPr lang="hr-HR" smtClean="0"/>
              <a:t>‹#›</a:t>
            </a:fld>
            <a:endParaRPr lang="hr-H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4F76-DC56-405B-B7E7-8D766EAB7652}" type="datetimeFigureOut">
              <a:rPr lang="hr-HR" smtClean="0"/>
              <a:t>11.3.2016.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898F-EBEB-49AF-9F29-C0EA03031BDE}" type="slidenum">
              <a:rPr lang="hr-HR" smtClean="0"/>
              <a:t>‹#›</a:t>
            </a:fld>
            <a:endParaRPr lang="hr-H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4F76-DC56-405B-B7E7-8D766EAB7652}" type="datetimeFigureOut">
              <a:rPr lang="hr-HR" smtClean="0"/>
              <a:t>11.3.2016.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898F-EBEB-49AF-9F29-C0EA03031BDE}" type="slidenum">
              <a:rPr lang="hr-HR" smtClean="0"/>
              <a:t>‹#›</a:t>
            </a:fld>
            <a:endParaRPr lang="hr-H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4F76-DC56-405B-B7E7-8D766EAB7652}" type="datetimeFigureOut">
              <a:rPr lang="hr-HR" smtClean="0"/>
              <a:t>11.3.2016.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898F-EBEB-49AF-9F29-C0EA03031BDE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4F76-DC56-405B-B7E7-8D766EAB7652}" type="datetimeFigureOut">
              <a:rPr lang="hr-HR" smtClean="0"/>
              <a:t>11.3.2016.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898F-EBEB-49AF-9F29-C0EA03031BDE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4F76-DC56-405B-B7E7-8D766EAB7652}" type="datetimeFigureOut">
              <a:rPr lang="hr-HR" smtClean="0"/>
              <a:t>11.3.2016.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898F-EBEB-49AF-9F29-C0EA03031BDE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4F76-DC56-405B-B7E7-8D766EAB7652}" type="datetimeFigureOut">
              <a:rPr lang="hr-HR" smtClean="0"/>
              <a:t>11.3.2016.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898F-EBEB-49AF-9F29-C0EA03031BDE}" type="slidenum">
              <a:rPr lang="hr-HR" smtClean="0"/>
              <a:t>‹#›</a:t>
            </a:fld>
            <a:endParaRPr lang="hr-H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4F76-DC56-405B-B7E7-8D766EAB7652}" type="datetimeFigureOut">
              <a:rPr lang="hr-HR" smtClean="0"/>
              <a:t>11.3.2016.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898F-EBEB-49AF-9F29-C0EA03031BDE}" type="slidenum">
              <a:rPr lang="hr-HR" smtClean="0"/>
              <a:t>‹#›</a:t>
            </a:fld>
            <a:endParaRPr lang="hr-H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4F76-DC56-405B-B7E7-8D766EAB7652}" type="datetimeFigureOut">
              <a:rPr lang="hr-HR" smtClean="0"/>
              <a:t>11.3.2016.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898F-EBEB-49AF-9F29-C0EA03031BD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4F76-DC56-405B-B7E7-8D766EAB7652}" type="datetimeFigureOut">
              <a:rPr lang="hr-HR" smtClean="0"/>
              <a:t>11.3.2016.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898F-EBEB-49AF-9F29-C0EA03031BD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14F76-DC56-405B-B7E7-8D766EAB7652}" type="datetimeFigureOut">
              <a:rPr lang="hr-HR" smtClean="0"/>
              <a:t>11.3.2016.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9898F-EBEB-49AF-9F29-C0EA03031BD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B814F76-DC56-405B-B7E7-8D766EAB7652}" type="datetimeFigureOut">
              <a:rPr lang="hr-HR" smtClean="0"/>
              <a:t>11.3.2016.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5C9898F-EBEB-49AF-9F29-C0EA03031BDE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youtube.com/watch?v=7AMbn3voGb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www.youtube.com/watch?v=TxQAQeUOeYk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Hbc05K93_aI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www.youtube.com/watch?v=Kim94X46rKk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hyperlink" Target="https://www.youtube.com/watch?v=NViBxp1W__w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www.youtube.com/watch?v=FD0M9FL6Qj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www.youtube.com/watch?v=W39DkNx4_V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5ddRV8G3Bw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youtube.com/watch?v=-vhns7IZTO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youtube.com/watch?v=msyKqM18pv8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60648"/>
            <a:ext cx="6849326" cy="3096344"/>
          </a:xfrm>
        </p:spPr>
        <p:txBody>
          <a:bodyPr/>
          <a:lstStyle/>
          <a:p>
            <a:r>
              <a:rPr lang="hr-HR" sz="4800" dirty="0" smtClean="0"/>
              <a:t>GLAZBENICI U HRVATSKOM NARODNOM PREPORODU</a:t>
            </a: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val="1295384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</a:t>
            </a:r>
            <a:r>
              <a:rPr lang="hr-HR" dirty="0" smtClean="0"/>
              <a:t>odio se u Zagrebu 8.srpnja 1819.g</a:t>
            </a:r>
          </a:p>
          <a:p>
            <a:r>
              <a:rPr lang="hr-HR" dirty="0"/>
              <a:t>n</a:t>
            </a:r>
            <a:r>
              <a:rPr lang="hr-HR" dirty="0" smtClean="0"/>
              <a:t>apisao je prvu hrvatsku operu Ljubav i zloba</a:t>
            </a:r>
          </a:p>
          <a:p>
            <a:r>
              <a:rPr lang="hr-HR" dirty="0"/>
              <a:t>u</a:t>
            </a:r>
            <a:r>
              <a:rPr lang="hr-HR" dirty="0" smtClean="0"/>
              <a:t>mro je 31.svibnja 1854.g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Vatroslav Lisinski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5" y="3789040"/>
            <a:ext cx="1894907" cy="24978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89040"/>
            <a:ext cx="433578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2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r-HR" dirty="0"/>
              <a:t>r</a:t>
            </a:r>
            <a:r>
              <a:rPr lang="hr-HR" dirty="0" smtClean="0"/>
              <a:t>odio se u Čakovcu 3.ožujka 1798.g</a:t>
            </a:r>
          </a:p>
          <a:p>
            <a:pPr lvl="1"/>
            <a:r>
              <a:rPr lang="hr-HR" dirty="0"/>
              <a:t>b</a:t>
            </a:r>
            <a:r>
              <a:rPr lang="hr-HR" dirty="0" smtClean="0"/>
              <a:t>io je orguljaš i skladatelj </a:t>
            </a:r>
          </a:p>
          <a:p>
            <a:pPr lvl="1"/>
            <a:r>
              <a:rPr lang="hr-HR" dirty="0" smtClean="0">
                <a:hlinkClick r:id="rId2"/>
              </a:rPr>
              <a:t>youtube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Fortunat Pintarić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17031"/>
            <a:ext cx="1868390" cy="23725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3" y="3573016"/>
            <a:ext cx="2034042" cy="287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65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</a:t>
            </a:r>
            <a:r>
              <a:rPr lang="hr-HR" dirty="0" smtClean="0"/>
              <a:t>ođen je 20.studenog 1834.g u Osijeku</a:t>
            </a:r>
          </a:p>
          <a:p>
            <a:r>
              <a:rPr lang="hr-HR" dirty="0"/>
              <a:t>d</a:t>
            </a:r>
            <a:r>
              <a:rPr lang="hr-HR" dirty="0" smtClean="0"/>
              <a:t>iplomirao je u Budimpešti,a glazbeno znanje proširivao je u Leipzigu,Weimaru i Beču</a:t>
            </a:r>
          </a:p>
          <a:p>
            <a:r>
              <a:rPr lang="hr-HR" dirty="0"/>
              <a:t>d</a:t>
            </a:r>
            <a:r>
              <a:rPr lang="hr-HR" dirty="0" smtClean="0"/>
              <a:t>jelovao je kao klavirski pedagog i zborovođa</a:t>
            </a:r>
          </a:p>
          <a:p>
            <a:endParaRPr lang="hr-H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Franjo Ksaver Kuhač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005064"/>
            <a:ext cx="2095793" cy="26768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792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dirty="0"/>
              <a:t>r</a:t>
            </a:r>
            <a:r>
              <a:rPr lang="hr-HR" sz="2000" dirty="0" smtClean="0"/>
              <a:t>ođen je u Celju 30.svibnja 1799.g </a:t>
            </a:r>
          </a:p>
          <a:p>
            <a:r>
              <a:rPr lang="hr-HR" sz="2000" dirty="0"/>
              <a:t>b</a:t>
            </a:r>
            <a:r>
              <a:rPr lang="hr-HR" sz="2000" dirty="0" smtClean="0"/>
              <a:t>io je prvi moderni hrvatski skladatelj,začetnik narodnog stila u hrvatskoj glazbi,te jedan od vođa Ilirskog pokreta tj. hrvatskog narodnog preporoda</a:t>
            </a:r>
          </a:p>
          <a:p>
            <a:r>
              <a:rPr lang="hr-HR" sz="2000" dirty="0"/>
              <a:t>z</a:t>
            </a:r>
            <a:r>
              <a:rPr lang="hr-HR" sz="2000" dirty="0" smtClean="0"/>
              <a:t>a glasovir je skladao niz koračnica,plesova (polke,četvorke,valcere,kola)</a:t>
            </a:r>
          </a:p>
          <a:p>
            <a:r>
              <a:rPr lang="hr-HR" sz="2000" dirty="0"/>
              <a:t>umro je 8.siječnja 1879.g</a:t>
            </a:r>
          </a:p>
          <a:p>
            <a:endParaRPr lang="hr-HR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Ferdo Wiesner Livadić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49" y="3789039"/>
            <a:ext cx="2095500" cy="29254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7476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z="2000" dirty="0" smtClean="0"/>
              <a:t>1200 </a:t>
            </a:r>
            <a:r>
              <a:rPr lang="vi-VN" sz="2000" dirty="0"/>
              <a:t>raznovrsnih djela za orkestar (Simfonička glazbena slika), </a:t>
            </a:r>
            <a:r>
              <a:rPr lang="vi-VN" sz="2000" dirty="0" smtClean="0"/>
              <a:t>za </a:t>
            </a:r>
            <a:r>
              <a:rPr lang="vi-VN" sz="2000" dirty="0"/>
              <a:t>komorne sastave, za </a:t>
            </a:r>
            <a:r>
              <a:rPr lang="vi-VN" sz="2000" dirty="0" smtClean="0"/>
              <a:t>klavir</a:t>
            </a:r>
            <a:endParaRPr lang="hr-HR" sz="2000" dirty="0" smtClean="0"/>
          </a:p>
          <a:p>
            <a:r>
              <a:rPr lang="vi-VN" sz="2000" dirty="0" smtClean="0"/>
              <a:t>19</a:t>
            </a:r>
            <a:r>
              <a:rPr lang="vi-VN" sz="2000" dirty="0"/>
              <a:t> opera </a:t>
            </a:r>
            <a:r>
              <a:rPr lang="vi-VN" sz="2000" dirty="0" smtClean="0"/>
              <a:t>, </a:t>
            </a:r>
            <a:r>
              <a:rPr lang="vi-VN" sz="2000" dirty="0"/>
              <a:t>26 opereta, scensku glazbu  oratorij Oče naš, oko 50 </a:t>
            </a:r>
            <a:r>
              <a:rPr lang="vi-VN" sz="2000" dirty="0" smtClean="0"/>
              <a:t>kantata, 19 </a:t>
            </a:r>
            <a:r>
              <a:rPr lang="vi-VN" sz="2000" dirty="0"/>
              <a:t>misa, 14 Ave Maria, 200 </a:t>
            </a:r>
            <a:r>
              <a:rPr lang="vi-VN" sz="2000" dirty="0" smtClean="0"/>
              <a:t>zborova, </a:t>
            </a:r>
            <a:r>
              <a:rPr lang="vi-VN" sz="2000" dirty="0"/>
              <a:t>170 </a:t>
            </a:r>
            <a:r>
              <a:rPr lang="vi-VN" sz="2000" dirty="0" smtClean="0"/>
              <a:t>solo pjesama</a:t>
            </a:r>
            <a:endParaRPr lang="hr-HR" sz="2000" dirty="0" smtClean="0"/>
          </a:p>
          <a:p>
            <a:r>
              <a:rPr lang="hr-HR" sz="2000" dirty="0" smtClean="0">
                <a:hlinkClick r:id="rId2"/>
              </a:rPr>
              <a:t>youtube</a:t>
            </a:r>
            <a:endParaRPr lang="hr-HR" sz="2000" dirty="0" smtClean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Ivan Zajc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726" y="4365104"/>
            <a:ext cx="1803800" cy="22663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0251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2276872"/>
            <a:ext cx="7745505" cy="3877815"/>
          </a:xfrm>
        </p:spPr>
        <p:txBody>
          <a:bodyPr/>
          <a:lstStyle/>
          <a:p>
            <a:r>
              <a:rPr lang="hr-HR" dirty="0"/>
              <a:t>d</a:t>
            </a:r>
            <a:r>
              <a:rPr lang="hr-HR" dirty="0" smtClean="0"/>
              <a:t>omoljubne pjesme namijenjene buđenju nacionalnih osjećaja</a:t>
            </a:r>
          </a:p>
          <a:p>
            <a:r>
              <a:rPr lang="hr-HR" dirty="0"/>
              <a:t>h</a:t>
            </a:r>
            <a:r>
              <a:rPr lang="hr-HR" dirty="0" smtClean="0"/>
              <a:t>rvatske budnice:</a:t>
            </a:r>
          </a:p>
          <a:p>
            <a:pPr lvl="1"/>
            <a:r>
              <a:rPr lang="hr-HR" dirty="0" smtClean="0"/>
              <a:t>Još Hrvatska ni propala</a:t>
            </a:r>
          </a:p>
          <a:p>
            <a:pPr lvl="1"/>
            <a:r>
              <a:rPr lang="hr-HR" dirty="0" err="1" smtClean="0"/>
              <a:t>Horvatska</a:t>
            </a:r>
            <a:r>
              <a:rPr lang="hr-HR" dirty="0" smtClean="0"/>
              <a:t> domovina</a:t>
            </a:r>
          </a:p>
          <a:p>
            <a:pPr lvl="1"/>
            <a:r>
              <a:rPr lang="hr-HR" dirty="0" smtClean="0"/>
              <a:t>U boj,u boj</a:t>
            </a:r>
          </a:p>
          <a:p>
            <a:pPr lvl="1"/>
            <a:r>
              <a:rPr lang="hr-HR" dirty="0" err="1" smtClean="0">
                <a:solidFill>
                  <a:schemeClr val="tx1"/>
                </a:solidFill>
              </a:rPr>
              <a:t>Živila</a:t>
            </a:r>
            <a:r>
              <a:rPr lang="hr-HR" dirty="0" smtClean="0">
                <a:solidFill>
                  <a:schemeClr val="tx1"/>
                </a:solidFill>
              </a:rPr>
              <a:t> Hrvatska</a:t>
            </a:r>
          </a:p>
          <a:p>
            <a:pPr lvl="1"/>
            <a:r>
              <a:rPr lang="hr-HR" dirty="0" smtClean="0"/>
              <a:t>Krasna zemljo,Istro mila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Budnice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426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Još Hrvatska ni </a:t>
            </a:r>
            <a:r>
              <a:rPr lang="hr-HR" b="1" dirty="0" smtClean="0"/>
              <a:t>propala </a:t>
            </a:r>
            <a:r>
              <a:rPr lang="hr-HR" dirty="0" smtClean="0"/>
              <a:t>je</a:t>
            </a:r>
            <a:r>
              <a:rPr lang="hr-HR" dirty="0"/>
              <a:t> </a:t>
            </a:r>
            <a:r>
              <a:rPr lang="hr-HR" dirty="0" smtClean="0"/>
              <a:t>hrvatska</a:t>
            </a:r>
            <a:r>
              <a:rPr lang="hr-HR" dirty="0"/>
              <a:t> domoljubna budnica koju je napisao Ljudevit Gaj i uglazbio Ferdo Livadić 1833. godine. Izvorno je napisana pod naslovom </a:t>
            </a:r>
            <a:r>
              <a:rPr lang="hr-HR" i="1" dirty="0"/>
              <a:t>Horvatov sloga i zjedinjenje</a:t>
            </a:r>
            <a:r>
              <a:rPr lang="hr-HR" dirty="0" smtClean="0"/>
              <a:t>,</a:t>
            </a:r>
            <a:r>
              <a:rPr lang="hr-HR" dirty="0"/>
              <a:t> a nastala </a:t>
            </a:r>
            <a:r>
              <a:rPr lang="hr-HR" dirty="0" smtClean="0"/>
              <a:t>potkraj 1832.godine</a:t>
            </a:r>
            <a:endParaRPr lang="hr-HR" dirty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Još Hrvatska ni propala</a:t>
            </a:r>
            <a:endParaRPr lang="hr-HR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263" y="4221088"/>
            <a:ext cx="1811834" cy="23034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0905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</a:t>
            </a:r>
            <a:r>
              <a:rPr lang="hr-HR" dirty="0" smtClean="0"/>
              <a:t>jesma preporodnog pjesnika Antuna Mihanovića, dala je riječi za hrvatsku državnu himnu Lijepa naša domovino</a:t>
            </a:r>
          </a:p>
          <a:p>
            <a:r>
              <a:rPr lang="hr-HR" dirty="0"/>
              <a:t>p</a:t>
            </a:r>
            <a:r>
              <a:rPr lang="hr-HR" dirty="0" smtClean="0"/>
              <a:t>jesma je prvi put objavljena u Danici 14.ožujka 1835.g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Horvatska domovina</a:t>
            </a:r>
            <a:endParaRPr lang="hr-HR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25" y="4437112"/>
            <a:ext cx="2724150" cy="167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6729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h</a:t>
            </a:r>
            <a:r>
              <a:rPr lang="hr-HR" dirty="0" smtClean="0"/>
              <a:t>rvatska domoljubna pjesma koju je 1866.g napisao Franjo Marković,a skladao Ivan Zajc</a:t>
            </a:r>
          </a:p>
          <a:p>
            <a:r>
              <a:rPr lang="hr-HR" dirty="0"/>
              <a:t>k</a:t>
            </a:r>
            <a:r>
              <a:rPr lang="hr-HR" dirty="0" smtClean="0"/>
              <a:t>asnije je uklopljena u njegovu operu Nikola Šubić Zrinski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boj, u boj</a:t>
            </a:r>
            <a:endParaRPr lang="hr-HR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933056"/>
            <a:ext cx="1819275" cy="2514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0162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h</a:t>
            </a:r>
            <a:r>
              <a:rPr lang="hr-HR" dirty="0" smtClean="0"/>
              <a:t>rvatska domoljubna pjesma</a:t>
            </a:r>
          </a:p>
          <a:p>
            <a:r>
              <a:rPr lang="hr-HR" dirty="0"/>
              <a:t>t</a:t>
            </a:r>
            <a:r>
              <a:rPr lang="hr-HR" dirty="0" smtClean="0"/>
              <a:t>ekst je napisao August Šenoa, a melodiju komponzirao Ivan Zajc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Živila Hrvatska</a:t>
            </a:r>
            <a:endParaRPr lang="hr-HR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717032"/>
            <a:ext cx="1685925" cy="2714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3732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2276872"/>
            <a:ext cx="7745505" cy="4309863"/>
          </a:xfrm>
        </p:spPr>
        <p:txBody>
          <a:bodyPr>
            <a:normAutofit/>
          </a:bodyPr>
          <a:lstStyle/>
          <a:p>
            <a:r>
              <a:rPr lang="vi-VN" b="1" dirty="0"/>
              <a:t>hrvatski narodni preporod,</a:t>
            </a:r>
            <a:r>
              <a:rPr lang="vi-VN" dirty="0"/>
              <a:t> naziv za nacionalni, kulturni i politički pokret u Hrvatskoj </a:t>
            </a:r>
            <a:r>
              <a:rPr lang="vi-VN" dirty="0" smtClean="0"/>
              <a:t>1835–</a:t>
            </a:r>
            <a:r>
              <a:rPr lang="hr-HR" dirty="0" smtClean="0"/>
              <a:t>18</a:t>
            </a:r>
            <a:r>
              <a:rPr lang="vi-VN" dirty="0" smtClean="0"/>
              <a:t>48</a:t>
            </a:r>
            <a:r>
              <a:rPr lang="vi-VN" dirty="0"/>
              <a:t>. </a:t>
            </a:r>
            <a:endParaRPr lang="hr-HR" dirty="0" smtClean="0"/>
          </a:p>
          <a:p>
            <a:r>
              <a:rPr lang="hr-HR" dirty="0"/>
              <a:t>n</a:t>
            </a:r>
            <a:r>
              <a:rPr lang="vi-VN" dirty="0" smtClean="0"/>
              <a:t>iknuo </a:t>
            </a:r>
            <a:r>
              <a:rPr lang="vi-VN" dirty="0"/>
              <a:t>je iz gospodarskoga, političkog i društvenoga razvoja </a:t>
            </a:r>
            <a:r>
              <a:rPr lang="vi-VN" dirty="0" smtClean="0"/>
              <a:t>Hrvatske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6263" cy="1054250"/>
          </a:xfrm>
        </p:spPr>
        <p:txBody>
          <a:bodyPr/>
          <a:lstStyle/>
          <a:p>
            <a:r>
              <a:rPr lang="hr-HR" sz="4400" dirty="0" smtClean="0">
                <a:latin typeface="Lucida Handwriting" pitchFamily="66" charset="0"/>
              </a:rPr>
              <a:t>Hrvatski narodni preporod</a:t>
            </a:r>
            <a:endParaRPr lang="hr-HR" sz="4400" dirty="0">
              <a:latin typeface="Lucida Handwriting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663788" y="4149080"/>
            <a:ext cx="4104456" cy="24318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7582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i</a:t>
            </a:r>
            <a:r>
              <a:rPr lang="hr-HR" dirty="0" smtClean="0"/>
              <a:t>starska himna koju je napisao Ivan Cukon,a uglazbio Matko Brajša Rašan</a:t>
            </a:r>
          </a:p>
          <a:p>
            <a:r>
              <a:rPr lang="hr-HR" dirty="0"/>
              <a:t>n</a:t>
            </a:r>
            <a:r>
              <a:rPr lang="hr-HR" dirty="0" smtClean="0"/>
              <a:t>a sjednici skupštine 23.rujna 2002.godine je proglašena himnom Istarske županije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Krasna zemljo,Istro mila</a:t>
            </a:r>
            <a:endParaRPr lang="hr-HR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77072"/>
            <a:ext cx="1936069" cy="27093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5453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g</a:t>
            </a:r>
            <a:r>
              <a:rPr lang="hr-HR" dirty="0" smtClean="0"/>
              <a:t>lazba </a:t>
            </a:r>
            <a:r>
              <a:rPr lang="hr-HR" dirty="0"/>
              <a:t>kroz romantizam, eksploziju emocionalnosti, otkriva jednostavnost i originalnost na­rodne umjetnosti i folklora, otkriva </a:t>
            </a:r>
            <a:r>
              <a:rPr lang="hr-HR" dirty="0" smtClean="0"/>
              <a:t>prirodu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Glazba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187" y="3612232"/>
            <a:ext cx="4572000" cy="30540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0869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681870" y="309439"/>
            <a:ext cx="7745505" cy="3877815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t</a:t>
            </a:r>
            <a:r>
              <a:rPr lang="hr-HR" dirty="0" smtClean="0"/>
              <a:t>ime se otvara put stvara­nju nacionalnih škola i prvih nacionalnih opera u kojima je glazba inspirirana folklornim elementima, likovima i događajima iz legendi, narodne povijesti i narodnog života</a:t>
            </a:r>
          </a:p>
          <a:p>
            <a:r>
              <a:rPr lang="hr-HR" dirty="0" smtClean="0"/>
              <a:t> narodna glazba istodobno postaje sredstvo jačanja rodoljublja i uzor umjetničkog stvaranju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6765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2060849"/>
            <a:ext cx="8064895" cy="4536504"/>
          </a:xfrm>
        </p:spPr>
        <p:txBody>
          <a:bodyPr/>
          <a:lstStyle/>
          <a:p>
            <a:r>
              <a:rPr lang="hr-HR" dirty="0"/>
              <a:t>r</a:t>
            </a:r>
            <a:r>
              <a:rPr lang="hr-HR" dirty="0" smtClean="0"/>
              <a:t>odoljubive pjesme koje </a:t>
            </a:r>
            <a:r>
              <a:rPr lang="hr-HR" smtClean="0"/>
              <a:t>su </a:t>
            </a:r>
            <a:r>
              <a:rPr lang="hr-HR" smtClean="0"/>
              <a:t>nastale </a:t>
            </a:r>
            <a:r>
              <a:rPr lang="hr-HR" dirty="0" smtClean="0"/>
              <a:t>30-ih godina u 19.st</a:t>
            </a:r>
          </a:p>
          <a:p>
            <a:r>
              <a:rPr lang="hr-HR" dirty="0"/>
              <a:t>d</a:t>
            </a:r>
            <a:r>
              <a:rPr lang="hr-HR" dirty="0" smtClean="0"/>
              <a:t>avorije </a:t>
            </a:r>
            <a:r>
              <a:rPr lang="hr-HR" dirty="0"/>
              <a:t>su </a:t>
            </a:r>
            <a:r>
              <a:rPr lang="hr-HR" dirty="0" smtClean="0"/>
              <a:t>bile pjesme ozbiljnog tona</a:t>
            </a:r>
            <a:r>
              <a:rPr lang="hr-HR" dirty="0"/>
              <a:t>, mnogo borbenije od </a:t>
            </a:r>
            <a:r>
              <a:rPr lang="hr-HR" dirty="0" smtClean="0"/>
              <a:t>budnica</a:t>
            </a:r>
          </a:p>
          <a:p>
            <a:r>
              <a:rPr lang="hr-HR" dirty="0" smtClean="0"/>
              <a:t> </a:t>
            </a:r>
            <a:r>
              <a:rPr lang="hr-HR" dirty="0"/>
              <a:t>p</a:t>
            </a:r>
            <a:r>
              <a:rPr lang="hr-HR" dirty="0" smtClean="0"/>
              <a:t>jesnici </a:t>
            </a:r>
            <a:r>
              <a:rPr lang="hr-HR" dirty="0"/>
              <a:t>se u njima služe jakim </a:t>
            </a:r>
            <a:r>
              <a:rPr lang="hr-HR" dirty="0" smtClean="0"/>
              <a:t>riječima</a:t>
            </a:r>
          </a:p>
          <a:p>
            <a:r>
              <a:rPr lang="hr-HR" dirty="0" smtClean="0"/>
              <a:t> </a:t>
            </a:r>
            <a:r>
              <a:rPr lang="hr-HR" dirty="0"/>
              <a:t>p</a:t>
            </a:r>
            <a:r>
              <a:rPr lang="hr-HR" dirty="0" smtClean="0"/>
              <a:t>jesme </a:t>
            </a:r>
            <a:r>
              <a:rPr lang="hr-HR" dirty="0"/>
              <a:t>su često pisane </a:t>
            </a:r>
            <a:r>
              <a:rPr lang="hr-HR" dirty="0" smtClean="0"/>
              <a:t>kao </a:t>
            </a:r>
            <a:r>
              <a:rPr lang="hr-HR" dirty="0"/>
              <a:t>poziv u boj za narodnost i </a:t>
            </a:r>
            <a:r>
              <a:rPr lang="hr-HR" dirty="0" smtClean="0"/>
              <a:t>slobodu</a:t>
            </a:r>
          </a:p>
          <a:p>
            <a:r>
              <a:rPr lang="hr-HR" dirty="0"/>
              <a:t>p</a:t>
            </a:r>
            <a:r>
              <a:rPr lang="hr-HR" dirty="0" smtClean="0"/>
              <a:t>odrijetlo </a:t>
            </a:r>
            <a:r>
              <a:rPr lang="hr-HR" dirty="0"/>
              <a:t>naziva davorija jest u imenu staroslavenskog boga rata </a:t>
            </a:r>
            <a:r>
              <a:rPr lang="hr-HR" dirty="0" smtClean="0"/>
              <a:t>Davora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hlinkClick r:id="rId2"/>
              </a:rPr>
              <a:t>Davorije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1402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valcer</a:t>
            </a:r>
          </a:p>
          <a:p>
            <a:r>
              <a:rPr lang="hr-HR" dirty="0"/>
              <a:t>p</a:t>
            </a:r>
            <a:r>
              <a:rPr lang="hr-HR" dirty="0" smtClean="0"/>
              <a:t>olka</a:t>
            </a:r>
          </a:p>
          <a:p>
            <a:r>
              <a:rPr lang="hr-HR" dirty="0"/>
              <a:t>g</a:t>
            </a:r>
            <a:r>
              <a:rPr lang="hr-HR" dirty="0" smtClean="0"/>
              <a:t>alop</a:t>
            </a:r>
          </a:p>
          <a:p>
            <a:r>
              <a:rPr lang="hr-HR" dirty="0"/>
              <a:t>m</a:t>
            </a:r>
            <a:r>
              <a:rPr lang="hr-HR" dirty="0" smtClean="0"/>
              <a:t>azurka</a:t>
            </a:r>
          </a:p>
          <a:p>
            <a:r>
              <a:rPr lang="hr-HR" dirty="0"/>
              <a:t>k</a:t>
            </a:r>
            <a:r>
              <a:rPr lang="hr-HR" dirty="0" smtClean="0"/>
              <a:t>adrila polonez</a:t>
            </a:r>
          </a:p>
          <a:p>
            <a:r>
              <a:rPr lang="hr-HR" dirty="0"/>
              <a:t>k</a:t>
            </a:r>
            <a:r>
              <a:rPr lang="hr-HR" dirty="0" smtClean="0"/>
              <a:t>otijon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Plesovi u 19.st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14379"/>
            <a:ext cx="2736304" cy="409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7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KRAJ</a:t>
            </a:r>
            <a:endParaRPr lang="hr-HR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429581" y="3645024"/>
            <a:ext cx="4536504" cy="2160240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Vita Šarić</a:t>
            </a:r>
          </a:p>
          <a:p>
            <a:r>
              <a:rPr lang="hr-HR" dirty="0" smtClean="0"/>
              <a:t>Livia Piljek</a:t>
            </a:r>
          </a:p>
          <a:p>
            <a:r>
              <a:rPr lang="hr-HR" dirty="0" smtClean="0"/>
              <a:t>Patricia Brcković</a:t>
            </a:r>
          </a:p>
          <a:p>
            <a:r>
              <a:rPr lang="hr-HR" dirty="0" smtClean="0"/>
              <a:t>Lana Švec</a:t>
            </a:r>
          </a:p>
          <a:p>
            <a:r>
              <a:rPr lang="hr-HR" dirty="0" smtClean="0"/>
              <a:t>Lucija Krznar</a:t>
            </a:r>
          </a:p>
        </p:txBody>
      </p:sp>
    </p:spTree>
    <p:extLst>
      <p:ext uri="{BB962C8B-B14F-4D97-AF65-F5344CB8AC3E}">
        <p14:creationId xmlns:p14="http://schemas.microsoft.com/office/powerpoint/2010/main" val="303060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16563 C -0.01024 0.16031 -0.01996 0.15776 -0.02969 0.15221 C -0.0625 0.1337 -0.09392 0.10595 -0.11615 0.06847 C -0.11892 0.06385 -0.13559 0.03239 -0.1375 0.02637 C -0.1434 0.00694 -0.15226 -0.03331 -0.15226 -0.03308 C -0.15625 -0.14828 -0.12101 -0.3021 -0.04323 -0.36872 C 0.01198 -0.41591 0.06944 -0.42632 0.13316 -0.43002 C 0.16215 -0.42517 0.18924 -0.42401 0.21632 -0.40759 C 0.22656 -0.40134 0.23542 -0.39116 0.24444 -0.38214 C 0.29323 -0.33287 0.31979 -0.30534 0.33316 -0.22346 C 0.33542 -0.20911 0.33698 -0.19454 0.33889 -0.1802 C 0.34132 -0.06061 0.33316 0.07657 0.2625 0.16424 C 0.23056 0.20356 0.18646 0.22716 0.14549 0.24358 C 0.13663 0.24705 0.1276 0.24983 0.11858 0.25098 C 0.10208 0.2533 0.0691 0.25399 0.0691 0.25422 C 0.0309 0.25098 0.02326 0.25723 0.00504 0.21652 C -0.00521 0.11381 0.01198 0.00625 0.04115 -0.08883 C 0.05833 -0.14504 0.08073 -0.2068 0.12865 -0.22207 C 0.16267 -0.21883 0.16441 -0.22137 0.18941 -0.19662 C 0.20313 -0.1684 0.21059 -0.15313 0.21528 -0.12029 C 0.21493 -0.11034 0.21528 -0.10016 0.21406 -0.09021 C 0.21302 -0.08212 0.20451 -0.06292 0.20156 -0.05737 C 0.18681 -0.02683 0.17083 -0.01018 0.14549 0.00255 C 0.11962 -0.00208 0.12326 0.00602 0.11076 -0.0155 C 0.10851 -0.0192 0.1066 -0.02336 0.10504 -0.02753 C 0.10243 -0.03423 0.09844 -0.04835 0.09844 -0.04811 C 0.09635 -0.06338 0.09722 -0.05436 0.09722 -0.07541 " pathEditMode="relative" rAng="0" ptsTypes="ffffffffffffffffffffffffff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6" y="-25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39552" y="548680"/>
            <a:ext cx="7745412" cy="3878262"/>
          </a:xfrm>
        </p:spPr>
        <p:txBody>
          <a:bodyPr/>
          <a:lstStyle/>
          <a:p>
            <a:r>
              <a:rPr lang="hr-HR" dirty="0"/>
              <a:t>p</a:t>
            </a:r>
            <a:r>
              <a:rPr lang="vi-VN" dirty="0"/>
              <a:t>roces nacionalne integracije potaknula je jezgra vodećega društvenog sloja, koji je nacionalno-političkim i kulturnim radom želio obuhvatiti sav hrvatski </a:t>
            </a:r>
            <a:r>
              <a:rPr lang="vi-VN" dirty="0" smtClean="0"/>
              <a:t>narod</a:t>
            </a:r>
            <a:endParaRPr lang="hr-HR" dirty="0"/>
          </a:p>
          <a:p>
            <a:r>
              <a:rPr lang="hr-HR" dirty="0"/>
              <a:t>p</a:t>
            </a:r>
            <a:r>
              <a:rPr lang="vi-VN" dirty="0"/>
              <a:t>ripremna faza hrvatskog narodnog preporoda započela je 1790., a sam preporodni pokret, proveden pod imenom ilirskog pokreta, započeo je 1835.</a:t>
            </a:r>
            <a:endParaRPr lang="hr-HR" dirty="0"/>
          </a:p>
          <a:p>
            <a:r>
              <a:rPr lang="vi-VN" dirty="0"/>
              <a:t> </a:t>
            </a:r>
            <a:r>
              <a:rPr lang="hr-HR" dirty="0"/>
              <a:t>n</a:t>
            </a:r>
            <a:r>
              <a:rPr lang="vi-VN" dirty="0"/>
              <a:t>jegov je početak bio obilježen izlaženjem preporodnih glasila </a:t>
            </a:r>
            <a:r>
              <a:rPr lang="vi-VN" i="1" dirty="0"/>
              <a:t>Novina horvatskih</a:t>
            </a:r>
            <a:r>
              <a:rPr lang="vi-VN" dirty="0"/>
              <a:t> i </a:t>
            </a:r>
            <a:r>
              <a:rPr lang="vi-VN" i="1" dirty="0"/>
              <a:t>Danice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68" y="3763925"/>
            <a:ext cx="2064903" cy="288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848" y="3763925"/>
            <a:ext cx="2088232" cy="28623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596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AC8300"/>
                </a:solidFill>
              </a:rPr>
              <a:t>Ivan Zajc</a:t>
            </a:r>
          </a:p>
          <a:p>
            <a:r>
              <a:rPr lang="hr-HR" dirty="0" smtClean="0">
                <a:solidFill>
                  <a:srgbClr val="AC8300"/>
                </a:solidFill>
              </a:rPr>
              <a:t>Franjo Kuhač</a:t>
            </a:r>
          </a:p>
          <a:p>
            <a:r>
              <a:rPr lang="hr-HR" dirty="0" smtClean="0">
                <a:solidFill>
                  <a:srgbClr val="AC8300"/>
                </a:solidFill>
              </a:rPr>
              <a:t>Ferdo Wiesner Livadić</a:t>
            </a:r>
          </a:p>
          <a:p>
            <a:r>
              <a:rPr lang="hr-HR" dirty="0" smtClean="0">
                <a:solidFill>
                  <a:srgbClr val="AC8300"/>
                </a:solidFill>
              </a:rPr>
              <a:t>Vatroslav Lisinski</a:t>
            </a:r>
          </a:p>
          <a:p>
            <a:r>
              <a:rPr lang="hr-HR" dirty="0" smtClean="0">
                <a:solidFill>
                  <a:srgbClr val="AC8300"/>
                </a:solidFill>
              </a:rPr>
              <a:t>Fortunat Pintarić</a:t>
            </a:r>
          </a:p>
          <a:p>
            <a:r>
              <a:rPr lang="hr-HR" dirty="0" smtClean="0">
                <a:solidFill>
                  <a:srgbClr val="AC8300"/>
                </a:solidFill>
              </a:rPr>
              <a:t>Ivan Eugen Padovec</a:t>
            </a:r>
          </a:p>
          <a:p>
            <a:r>
              <a:rPr lang="hr-HR" dirty="0" smtClean="0">
                <a:solidFill>
                  <a:srgbClr val="AC8300"/>
                </a:solidFill>
              </a:rPr>
              <a:t>Ferdo Rusan</a:t>
            </a:r>
          </a:p>
          <a:p>
            <a:r>
              <a:rPr lang="hr-HR" dirty="0" smtClean="0">
                <a:solidFill>
                  <a:srgbClr val="AC8300"/>
                </a:solidFill>
              </a:rPr>
              <a:t>Vjekoslav Karas</a:t>
            </a:r>
            <a:endParaRPr lang="hr-HR" dirty="0">
              <a:solidFill>
                <a:srgbClr val="AC83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Glazbenici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605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</a:t>
            </a:r>
            <a:r>
              <a:rPr lang="hr-HR" dirty="0" smtClean="0"/>
              <a:t>ođen je u Karlovcu 19.svibnja 1821.g</a:t>
            </a:r>
          </a:p>
          <a:p>
            <a:r>
              <a:rPr lang="hr-HR" dirty="0"/>
              <a:t>b</a:t>
            </a:r>
            <a:r>
              <a:rPr lang="hr-HR" dirty="0" smtClean="0"/>
              <a:t>io je hrvatski slikar</a:t>
            </a:r>
          </a:p>
          <a:p>
            <a:r>
              <a:rPr lang="hr-HR" dirty="0"/>
              <a:t>b</a:t>
            </a:r>
            <a:r>
              <a:rPr lang="hr-HR" dirty="0" smtClean="0"/>
              <a:t>avio se i skladanjem</a:t>
            </a:r>
          </a:p>
          <a:p>
            <a:r>
              <a:rPr lang="hr-HR" dirty="0"/>
              <a:t>s</a:t>
            </a:r>
            <a:r>
              <a:rPr lang="hr-HR" dirty="0" smtClean="0"/>
              <a:t>virao je flautu i gitaru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Vjekoslav Karas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708920"/>
            <a:ext cx="2337309" cy="3240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73680"/>
            <a:ext cx="2088232" cy="27628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7784" y="494116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Slika:</a:t>
            </a:r>
          </a:p>
          <a:p>
            <a:r>
              <a:rPr lang="hr-HR" dirty="0" smtClean="0"/>
              <a:t>Rimljanka s lutnjom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4275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</a:t>
            </a:r>
            <a:r>
              <a:rPr lang="hr-HR" dirty="0" smtClean="0"/>
              <a:t>odio se 10.prosinca 1810.g</a:t>
            </a:r>
          </a:p>
          <a:p>
            <a:r>
              <a:rPr lang="hr-HR" dirty="0"/>
              <a:t>h</a:t>
            </a:r>
            <a:r>
              <a:rPr lang="hr-HR" dirty="0" smtClean="0"/>
              <a:t>rvatski glazbeni amater</a:t>
            </a:r>
          </a:p>
          <a:p>
            <a:r>
              <a:rPr lang="hr-HR" dirty="0"/>
              <a:t>i</a:t>
            </a:r>
            <a:r>
              <a:rPr lang="hr-HR" dirty="0" smtClean="0"/>
              <a:t>lirski i pučki pjesnik</a:t>
            </a:r>
          </a:p>
          <a:p>
            <a:r>
              <a:rPr lang="hr-HR" dirty="0"/>
              <a:t>n</a:t>
            </a:r>
            <a:r>
              <a:rPr lang="hr-HR" dirty="0" smtClean="0"/>
              <a:t>ositelj prosvjetiteljskog i gospodarskog života Podravine</a:t>
            </a:r>
          </a:p>
          <a:p>
            <a:pPr marL="0" indent="0">
              <a:buNone/>
            </a:pPr>
            <a:endParaRPr lang="hr-H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Ferdo Rusan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608703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676743" y="309439"/>
            <a:ext cx="7745505" cy="3877815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err="1" smtClean="0">
                <a:hlinkClick r:id="rId2"/>
              </a:rPr>
              <a:t>youtube</a:t>
            </a:r>
            <a:endParaRPr lang="hr-HR" dirty="0" smtClean="0"/>
          </a:p>
          <a:p>
            <a:pPr marL="0" indent="0">
              <a:buFont typeface="Wingdings" pitchFamily="2" charset="2"/>
              <a:buNone/>
            </a:pPr>
            <a:endParaRPr lang="hr-HR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2729458" cy="4245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117269"/>
            <a:ext cx="4695843" cy="312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</a:t>
            </a:r>
            <a:r>
              <a:rPr lang="hr-HR" dirty="0" smtClean="0"/>
              <a:t>ođen je u Varaždinu 17.srpnja 1800.g</a:t>
            </a:r>
          </a:p>
          <a:p>
            <a:r>
              <a:rPr lang="hr-HR" dirty="0"/>
              <a:t>b</a:t>
            </a:r>
            <a:r>
              <a:rPr lang="hr-HR" dirty="0" smtClean="0"/>
              <a:t>io je hrvatski gitarist i skladatelj</a:t>
            </a:r>
          </a:p>
          <a:p>
            <a:r>
              <a:rPr lang="hr-HR" dirty="0"/>
              <a:t>p</a:t>
            </a:r>
            <a:r>
              <a:rPr lang="hr-HR" dirty="0" smtClean="0"/>
              <a:t>rema njegovom nacrtu napravljena je gitara s 10 žica koja se čuva u zagrebačkom Muzeju za umjetnost i obrt</a:t>
            </a:r>
          </a:p>
          <a:p>
            <a:r>
              <a:rPr lang="hr-HR" dirty="0"/>
              <a:t>u</a:t>
            </a:r>
            <a:r>
              <a:rPr lang="hr-HR" dirty="0" smtClean="0"/>
              <a:t>mro je 4.studenog 1873.g</a:t>
            </a:r>
          </a:p>
          <a:p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Ivan Eugen Padovec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0236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/>
          </p:cNvSpPr>
          <p:nvPr/>
        </p:nvSpPr>
        <p:spPr>
          <a:xfrm>
            <a:off x="676210" y="548680"/>
            <a:ext cx="7745505" cy="3877815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>
                <a:hlinkClick r:id="rId2"/>
              </a:rPr>
              <a:t>youtube</a:t>
            </a: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48880"/>
            <a:ext cx="2468488" cy="34222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348880"/>
            <a:ext cx="4956517" cy="34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219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Custom 9">
      <a:dk1>
        <a:sysClr val="windowText" lastClr="000000"/>
      </a:dk1>
      <a:lt1>
        <a:sysClr val="window" lastClr="FFFFFF"/>
      </a:lt1>
      <a:dk2>
        <a:srgbClr val="442E0E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233</TotalTime>
  <Words>557</Words>
  <Application>Microsoft Office PowerPoint</Application>
  <PresentationFormat>Prikaz na zaslonu (4:3)</PresentationFormat>
  <Paragraphs>103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26" baseType="lpstr">
      <vt:lpstr>Hardcover</vt:lpstr>
      <vt:lpstr>GLAZBENICI U HRVATSKOM NARODNOM PREPORODU</vt:lpstr>
      <vt:lpstr>Hrvatski narodni preporod</vt:lpstr>
      <vt:lpstr>PowerPointova prezentacija</vt:lpstr>
      <vt:lpstr>Glazbenici</vt:lpstr>
      <vt:lpstr>Vjekoslav Karas</vt:lpstr>
      <vt:lpstr>Ferdo Rusan</vt:lpstr>
      <vt:lpstr>PowerPointova prezentacija</vt:lpstr>
      <vt:lpstr>Ivan Eugen Padovec </vt:lpstr>
      <vt:lpstr>PowerPointova prezentacija</vt:lpstr>
      <vt:lpstr>Vatroslav Lisinski</vt:lpstr>
      <vt:lpstr>Fortunat Pintarić</vt:lpstr>
      <vt:lpstr>Franjo Ksaver Kuhač</vt:lpstr>
      <vt:lpstr>Ferdo Wiesner Livadić</vt:lpstr>
      <vt:lpstr>Ivan Zajc</vt:lpstr>
      <vt:lpstr>Budnice</vt:lpstr>
      <vt:lpstr>Još Hrvatska ni propala</vt:lpstr>
      <vt:lpstr>Horvatska domovina</vt:lpstr>
      <vt:lpstr>U boj, u boj</vt:lpstr>
      <vt:lpstr>Živila Hrvatska</vt:lpstr>
      <vt:lpstr>Krasna zemljo,Istro mila</vt:lpstr>
      <vt:lpstr>Glazba</vt:lpstr>
      <vt:lpstr>PowerPointova prezentacija</vt:lpstr>
      <vt:lpstr>Davorije</vt:lpstr>
      <vt:lpstr>Plesovi u 19.st</vt:lpstr>
      <vt:lpstr>KRAJ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GLAZBENICI U HRVATSKOM NARODNOM PREPORODU</dc:title>
  <dc:creator>Vita</dc:creator>
  <cp:lastModifiedBy>skola Posavski Bregi</cp:lastModifiedBy>
  <cp:revision>26</cp:revision>
  <dcterms:created xsi:type="dcterms:W3CDTF">2016-03-09T13:23:19Z</dcterms:created>
  <dcterms:modified xsi:type="dcterms:W3CDTF">2016-03-11T08:26:25Z</dcterms:modified>
</cp:coreProperties>
</file>