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4" r:id="rId4"/>
    <p:sldId id="257" r:id="rId5"/>
    <p:sldId id="266" r:id="rId6"/>
    <p:sldId id="258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vijetli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8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621856-5CCE-4C60-8395-40C2A1F52A73}" type="datetimeFigureOut">
              <a:rPr lang="hr-HR" smtClean="0"/>
              <a:t>10.3.2016.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726D905-F803-4F55-80B6-3FD4EA635B7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rgbClr val="00B0F0"/>
                </a:solidFill>
              </a:rPr>
              <a:t>Krapinski pračovjek</a:t>
            </a:r>
            <a:endParaRPr lang="hr-HR" sz="4000" dirty="0">
              <a:solidFill>
                <a:srgbClr val="00B0F0"/>
              </a:solidFill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92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4" name="Picture 4" descr="http://to.novena.hr/files/upload/Obj/2555-O/_5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285265"/>
            <a:ext cx="5436096" cy="35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vecernji.hr/media/slika/25/124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05" y="74941"/>
            <a:ext cx="4822477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hr-HR" sz="2000" dirty="0" smtClean="0"/>
          </a:p>
          <a:p>
            <a:r>
              <a:rPr lang="hr-HR" sz="2000" dirty="0"/>
              <a:t>   </a:t>
            </a:r>
            <a:r>
              <a:rPr lang="hr-HR" sz="2000" dirty="0" smtClean="0"/>
              <a:t>  Prapovijest </a:t>
            </a:r>
            <a:r>
              <a:rPr lang="hr-HR" sz="2000" dirty="0"/>
              <a:t>je najduže razdoblje u prošlosti </a:t>
            </a:r>
            <a:r>
              <a:rPr lang="hr-HR" sz="2000" dirty="0" smtClean="0"/>
              <a:t>čovječanstva.  </a:t>
            </a:r>
            <a:endParaRPr lang="hr-HR" sz="2000" dirty="0"/>
          </a:p>
          <a:p>
            <a:r>
              <a:rPr lang="hr-HR" sz="2000" dirty="0" smtClean="0"/>
              <a:t>     Starije </a:t>
            </a:r>
            <a:r>
              <a:rPr lang="hr-HR" sz="2000" dirty="0"/>
              <a:t>kameno doba ili paleolitik je razdoblje u kojem se pojavljuje čovjek i nastaju najstarije kulture, otprije 2 500 000 pr. Kr. </a:t>
            </a:r>
            <a:r>
              <a:rPr lang="hr-HR" sz="2000" dirty="0" smtClean="0"/>
              <a:t>do</a:t>
            </a:r>
          </a:p>
          <a:p>
            <a:r>
              <a:rPr lang="hr-HR" sz="2000" dirty="0"/>
              <a:t> </a:t>
            </a:r>
            <a:r>
              <a:rPr lang="hr-HR" sz="2000" dirty="0" smtClean="0"/>
              <a:t>    </a:t>
            </a:r>
            <a:r>
              <a:rPr lang="hr-HR" sz="2000" dirty="0"/>
              <a:t>10 000 pr</a:t>
            </a:r>
            <a:r>
              <a:rPr lang="hr-HR" sz="2000" dirty="0" smtClean="0"/>
              <a:t>. Kr.</a:t>
            </a:r>
            <a:endParaRPr lang="hr-HR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prapovijest</a:t>
            </a:r>
            <a:endParaRPr lang="hr-HR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735331"/>
              </p:ext>
            </p:extLst>
          </p:nvPr>
        </p:nvGraphicFramePr>
        <p:xfrm>
          <a:off x="3275856" y="1556792"/>
          <a:ext cx="4470400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kument" r:id="rId3" imgW="4474405" imgH="2240247" progId="Word.Document.12">
                  <p:embed/>
                </p:oleObj>
              </mc:Choice>
              <mc:Fallback>
                <p:oleObj name="Dokument" r:id="rId3" imgW="4474405" imgH="2240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1556792"/>
                        <a:ext cx="4470400" cy="2224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2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dirty="0" smtClean="0"/>
          </a:p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vi-VN" dirty="0" smtClean="0"/>
              <a:t>Neandertalci </a:t>
            </a:r>
            <a:r>
              <a:rPr lang="vi-VN" dirty="0"/>
              <a:t>su populacija praljudi iz srednjega </a:t>
            </a:r>
            <a:r>
              <a:rPr lang="vi-VN" dirty="0" smtClean="0"/>
              <a:t>paleolitika</a:t>
            </a:r>
            <a:r>
              <a:rPr lang="vi-VN" b="0" dirty="0" smtClean="0"/>
              <a:t> </a:t>
            </a:r>
            <a:r>
              <a:rPr lang="vi-VN" dirty="0"/>
              <a:t>, nazvana prema fosilnim ostatcima nađenima 1856. u dolini Neandertal kraj Düsseldorfa, Njemačka.</a:t>
            </a:r>
            <a:endParaRPr lang="hr-HR" dirty="0" smtClean="0"/>
          </a:p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vi-VN" dirty="0"/>
              <a:t>Živjeli su u Europi, na Bliskom istoku i u zapadnoj Aziji između 250 000 i 30 000 god. pr. Kr. 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neandertalci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s://s-media-cache-ak0.pinimg.com/736x/98/83/8d/98838d4f6836bdb680f3bbd27f17c4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406745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KADA JE KRAPINSKI PRAČOVJEK OTKRIVEN?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2400" b="0" dirty="0">
                <a:latin typeface="+mj-lt"/>
              </a:rPr>
              <a:t>Krapinski </a:t>
            </a:r>
            <a:r>
              <a:rPr lang="hr-HR" sz="2400" b="0" dirty="0" smtClean="0">
                <a:latin typeface="+mj-lt"/>
              </a:rPr>
              <a:t>pračovjek otkriven </a:t>
            </a:r>
            <a:r>
              <a:rPr lang="hr-HR" sz="2400" b="0" dirty="0">
                <a:latin typeface="+mj-lt"/>
              </a:rPr>
              <a:t>je davne 1899. godine kada su započela </a:t>
            </a:r>
            <a:r>
              <a:rPr lang="hr-HR" sz="2400" b="0" dirty="0" smtClean="0">
                <a:latin typeface="+mj-lt"/>
              </a:rPr>
              <a:t>razna istraživanja </a:t>
            </a:r>
            <a:r>
              <a:rPr lang="hr-HR" sz="2400" b="0" dirty="0">
                <a:latin typeface="+mj-lt"/>
              </a:rPr>
              <a:t>na </a:t>
            </a:r>
            <a:r>
              <a:rPr lang="hr-HR" sz="2400" b="0" dirty="0" err="1">
                <a:latin typeface="+mj-lt"/>
              </a:rPr>
              <a:t>Hušnjakovom</a:t>
            </a:r>
            <a:r>
              <a:rPr lang="hr-HR" sz="2400" b="0" dirty="0">
                <a:latin typeface="+mj-lt"/>
              </a:rPr>
              <a:t> brdu u Krapini</a:t>
            </a:r>
            <a:r>
              <a:rPr lang="hr-HR" sz="2400" b="0" dirty="0" smtClean="0">
                <a:latin typeface="+mj-lt"/>
              </a:rPr>
              <a:t>.</a:t>
            </a:r>
          </a:p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sz="2400" dirty="0">
              <a:latin typeface="+mj-lt"/>
            </a:endParaRPr>
          </a:p>
        </p:txBody>
      </p:sp>
      <p:pic>
        <p:nvPicPr>
          <p:cNvPr id="1028" name="Picture 4" descr="https://upload.wikimedia.org/wikipedia/commons/4/4b/Krapina_-_Hruskovo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256584" cy="39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2614613"/>
            <a:ext cx="59023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838" y="404664"/>
            <a:ext cx="7588324" cy="548640"/>
          </a:xfrm>
        </p:spPr>
        <p:txBody>
          <a:bodyPr/>
          <a:lstStyle/>
          <a:p>
            <a:pPr algn="ctr"/>
            <a:r>
              <a:rPr lang="hr-HR" dirty="0" smtClean="0"/>
              <a:t>PRIKAZ NA LENTI VREMENA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16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3384376" cy="3888432"/>
          </a:xfrm>
        </p:spPr>
        <p:txBody>
          <a:bodyPr/>
          <a:lstStyle/>
          <a:p>
            <a:pPr lvl="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2400" b="0" dirty="0" smtClean="0">
                <a:solidFill>
                  <a:prstClr val="black"/>
                </a:solidFill>
                <a:latin typeface="Franklin Gothic Medium"/>
              </a:rPr>
              <a:t>On je nadzirao istraživanja na </a:t>
            </a:r>
            <a:r>
              <a:rPr lang="hr-HR" sz="2400" b="0" dirty="0" err="1" smtClean="0">
                <a:solidFill>
                  <a:prstClr val="black"/>
                </a:solidFill>
                <a:latin typeface="Franklin Gothic Medium"/>
              </a:rPr>
              <a:t>Hušnjakovom</a:t>
            </a:r>
            <a:r>
              <a:rPr lang="hr-HR" sz="2400" b="0" dirty="0" smtClean="0">
                <a:solidFill>
                  <a:prstClr val="black"/>
                </a:solidFill>
                <a:latin typeface="Franklin Gothic Medium"/>
              </a:rPr>
              <a:t> brdu koja su trajala šest godina.</a:t>
            </a:r>
          </a:p>
          <a:p>
            <a:pPr lvl="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sz="2400" b="0" dirty="0">
              <a:solidFill>
                <a:prstClr val="black"/>
              </a:solidFill>
              <a:latin typeface="Franklin Gothic Medium"/>
            </a:endParaRPr>
          </a:p>
          <a:p>
            <a:pPr lvl="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2400" b="0" dirty="0" smtClean="0">
                <a:solidFill>
                  <a:prstClr val="black"/>
                </a:solidFill>
                <a:latin typeface="Franklin Gothic Medium"/>
              </a:rPr>
              <a:t>Bio je hrvatski  </a:t>
            </a:r>
            <a:r>
              <a:rPr lang="hr-HR" sz="2400" b="0" dirty="0">
                <a:solidFill>
                  <a:prstClr val="black"/>
                </a:solidFill>
                <a:latin typeface="Franklin Gothic Medium"/>
              </a:rPr>
              <a:t>geolog i paleontolog.</a:t>
            </a:r>
            <a:endParaRPr lang="hr-HR" sz="2400" dirty="0">
              <a:solidFill>
                <a:prstClr val="black"/>
              </a:solidFill>
              <a:latin typeface="Franklin Gothic Medium"/>
            </a:endParaRPr>
          </a:p>
          <a:p>
            <a:pPr marL="457200" indent="-45720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DRAGUTIN GORJANOVIĆ - KRAMBERGER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os-lug.skole.hr/upload/os-lug/images/newsimg/50/Image/kramber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2897659" cy="39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3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683568" y="1097280"/>
            <a:ext cx="3456384" cy="413192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sz="2900" b="0" dirty="0" smtClean="0">
              <a:latin typeface="+mj-lt"/>
            </a:endParaRPr>
          </a:p>
          <a:p>
            <a:pPr marL="285750" indent="-28575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vi-VN" sz="2900" b="0" dirty="0" smtClean="0">
                <a:latin typeface="+mj-lt"/>
              </a:rPr>
              <a:t>Krapinski </a:t>
            </a:r>
            <a:r>
              <a:rPr lang="vi-VN" sz="2900" b="0" dirty="0">
                <a:latin typeface="+mj-lt"/>
              </a:rPr>
              <a:t>pračovjek</a:t>
            </a:r>
            <a:r>
              <a:rPr lang="hr-HR" sz="2900" b="0" dirty="0">
                <a:latin typeface="Franklin Gothic Medium" panose="020B0603020102020204" pitchFamily="34" charset="0"/>
              </a:rPr>
              <a:t> </a:t>
            </a:r>
            <a:r>
              <a:rPr lang="vi-VN" sz="2900" b="0" dirty="0">
                <a:latin typeface="+mj-lt"/>
              </a:rPr>
              <a:t>je</a:t>
            </a:r>
            <a:r>
              <a:rPr lang="hr-HR" sz="2900" b="0" dirty="0">
                <a:latin typeface="Franklin Gothic Medium" panose="020B0603020102020204" pitchFamily="34" charset="0"/>
              </a:rPr>
              <a:t> bio</a:t>
            </a:r>
            <a:r>
              <a:rPr lang="vi-VN" sz="2900" b="0" dirty="0">
                <a:latin typeface="+mj-lt"/>
              </a:rPr>
              <a:t> </a:t>
            </a:r>
            <a:r>
              <a:rPr lang="hr-HR" sz="2900" b="0" dirty="0" smtClean="0">
                <a:latin typeface="+mj-lt"/>
              </a:rPr>
              <a:t> niži i </a:t>
            </a:r>
            <a:r>
              <a:rPr lang="vi-VN" sz="2900" b="0" dirty="0" smtClean="0">
                <a:latin typeface="+mj-lt"/>
              </a:rPr>
              <a:t> </a:t>
            </a:r>
            <a:r>
              <a:rPr lang="hr-HR" sz="2900" b="0" dirty="0">
                <a:latin typeface="Franklin Gothic Medium" panose="020B0603020102020204" pitchFamily="34" charset="0"/>
              </a:rPr>
              <a:t>jače </a:t>
            </a:r>
            <a:r>
              <a:rPr lang="vi-VN" sz="2900" b="0" dirty="0" smtClean="0">
                <a:latin typeface="+mj-lt"/>
              </a:rPr>
              <a:t>građe</a:t>
            </a:r>
            <a:r>
              <a:rPr lang="hr-HR" sz="2900" b="0" dirty="0" smtClean="0">
                <a:latin typeface="Franklin Gothic Medium" panose="020B0603020102020204" pitchFamily="34" charset="0"/>
              </a:rPr>
              <a:t>.</a:t>
            </a:r>
            <a:endParaRPr lang="hr-HR" sz="2900" b="0" dirty="0" smtClean="0">
              <a:latin typeface="Franklin Gothic Medium" panose="020B0603020102020204" pitchFamily="34" charset="0"/>
            </a:endParaRPr>
          </a:p>
          <a:p>
            <a:pPr marL="285750" indent="-28575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sz="2900" b="0" dirty="0" smtClean="0">
              <a:latin typeface="Franklin Gothic Medium" panose="020B0603020102020204" pitchFamily="34" charset="0"/>
            </a:endParaRPr>
          </a:p>
          <a:p>
            <a:pPr marL="285750" indent="-28575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2900" b="0" dirty="0">
                <a:latin typeface="Franklin Gothic Medium" panose="020B0603020102020204" pitchFamily="34" charset="0"/>
              </a:rPr>
              <a:t>Imali su nisku i izduženu lubanju, izražene </a:t>
            </a:r>
            <a:r>
              <a:rPr lang="hr-HR" sz="2900" b="0" dirty="0" err="1">
                <a:latin typeface="Franklin Gothic Medium" panose="020B0603020102020204" pitchFamily="34" charset="0"/>
              </a:rPr>
              <a:t>nadočne</a:t>
            </a:r>
            <a:r>
              <a:rPr lang="hr-HR" sz="2900" b="0" dirty="0">
                <a:latin typeface="Franklin Gothic Medium" panose="020B0603020102020204" pitchFamily="34" charset="0"/>
              </a:rPr>
              <a:t> lukove, </a:t>
            </a:r>
            <a:r>
              <a:rPr lang="hr-HR" sz="2900" b="0" dirty="0" smtClean="0">
                <a:latin typeface="Franklin Gothic Medium" panose="020B0603020102020204" pitchFamily="34" charset="0"/>
              </a:rPr>
              <a:t> </a:t>
            </a:r>
            <a:r>
              <a:rPr lang="hr-HR" sz="2900" b="0" dirty="0">
                <a:latin typeface="Franklin Gothic Medium" panose="020B0603020102020204" pitchFamily="34" charset="0"/>
              </a:rPr>
              <a:t>izbočen središnji dio lica sa širokom nosnom šupljinom. </a:t>
            </a:r>
            <a:r>
              <a:rPr lang="hr-HR" sz="2900" b="0" dirty="0" smtClean="0">
                <a:latin typeface="Franklin Gothic Medium" panose="020B0603020102020204" pitchFamily="34" charset="0"/>
              </a:rPr>
              <a:t/>
            </a:r>
            <a:br>
              <a:rPr lang="hr-HR" sz="2900" b="0" dirty="0" smtClean="0">
                <a:latin typeface="Franklin Gothic Medium" panose="020B0603020102020204" pitchFamily="34" charset="0"/>
              </a:rPr>
            </a:br>
            <a:endParaRPr lang="hr-HR" sz="2900" b="0" dirty="0">
              <a:latin typeface="Franklin Gothic Medium" panose="020B0603020102020204" pitchFamily="34" charset="0"/>
            </a:endParaRPr>
          </a:p>
          <a:p>
            <a:pPr marL="285750" indent="-285750"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2900" b="0" dirty="0">
                <a:latin typeface="Franklin Gothic Medium" panose="020B0603020102020204" pitchFamily="34" charset="0"/>
              </a:rPr>
              <a:t>Smatra se da je bio prosječne visine oko 160 </a:t>
            </a:r>
            <a:r>
              <a:rPr lang="hr-HR" sz="2900" b="0" dirty="0" smtClean="0">
                <a:latin typeface="Franklin Gothic Medium" panose="020B0603020102020204" pitchFamily="34" charset="0"/>
              </a:rPr>
              <a:t>cm i </a:t>
            </a:r>
            <a:r>
              <a:rPr lang="hr-HR" sz="2900" b="0" dirty="0" smtClean="0">
                <a:latin typeface="Franklin Gothic Medium" panose="020B0603020102020204" pitchFamily="34" charset="0"/>
              </a:rPr>
              <a:t>težine </a:t>
            </a:r>
            <a:r>
              <a:rPr lang="hr-HR" sz="2900" b="0" dirty="0" smtClean="0">
                <a:latin typeface="Franklin Gothic Medium" panose="020B0603020102020204" pitchFamily="34" charset="0"/>
              </a:rPr>
              <a:t>oko  </a:t>
            </a:r>
            <a:r>
              <a:rPr lang="hr-HR" sz="2900" b="0" dirty="0" smtClean="0">
                <a:latin typeface="Franklin Gothic Medium" panose="020B0603020102020204" pitchFamily="34" charset="0"/>
              </a:rPr>
              <a:t>80 kg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KAKO JE IzGLEDAO KRAPINSKI PRAČOVJEK?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www.vecernji.hr/media/cache/63/6b/636b6b17d7ce4a8f6e37e8a8ab6bd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693196" cy="30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3267784" cy="3843888"/>
          </a:xfrm>
        </p:spPr>
        <p:txBody>
          <a:bodyPr>
            <a:normAutofit fontScale="32500" lnSpcReduction="20000"/>
          </a:bodyPr>
          <a:lstStyle/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6000" b="0" dirty="0">
                <a:latin typeface="+mj-lt"/>
              </a:rPr>
              <a:t>Smatra se da je živio nomadskim načinom života u stalnoj potrazi za hranom i skloništem.</a:t>
            </a:r>
          </a:p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endParaRPr lang="hr-HR" sz="6000" b="0" dirty="0">
              <a:latin typeface="+mj-lt"/>
            </a:endParaRPr>
          </a:p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6000" b="0" dirty="0">
                <a:latin typeface="+mj-lt"/>
              </a:rPr>
              <a:t>Špilju je koristio kao svoje stanište</a:t>
            </a:r>
            <a:r>
              <a:rPr lang="hr-HR" sz="6000" b="0" dirty="0" smtClean="0">
                <a:latin typeface="+mj-lt"/>
              </a:rPr>
              <a:t>.</a:t>
            </a:r>
          </a:p>
          <a:p>
            <a:pPr marL="0" indent="0">
              <a:buClr>
                <a:srgbClr val="0070C0"/>
              </a:buClr>
              <a:buSzPct val="112000"/>
            </a:pPr>
            <a:endParaRPr lang="hr-HR" sz="6000" b="0" dirty="0" smtClean="0">
              <a:latin typeface="+mj-lt"/>
            </a:endParaRPr>
          </a:p>
          <a:p>
            <a:pPr>
              <a:buClr>
                <a:srgbClr val="0070C0"/>
              </a:buClr>
              <a:buSzPct val="112000"/>
              <a:buFont typeface="Arial" panose="020B0604020202020204" pitchFamily="34" charset="0"/>
              <a:buChar char="•"/>
            </a:pPr>
            <a:r>
              <a:rPr lang="hr-HR" sz="6000" b="0" dirty="0" smtClean="0">
                <a:latin typeface="+mj-lt"/>
              </a:rPr>
              <a:t>Koristio je vatru i poznavao izradu primitivnog oruđa kojim se služio u svakodnevnom životu.</a:t>
            </a:r>
            <a:endParaRPr lang="hr-HR" sz="6000" b="0" dirty="0">
              <a:latin typeface="+mj-lt"/>
            </a:endParaRPr>
          </a:p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KAKO JE ŽIVIO KRAPINSKI PRAČOVJEK?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www.mkn.mhz.hr/files/images/naslovnica/p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908720"/>
            <a:ext cx="4498221" cy="38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vecernji.hr/media/slika/34/166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80" y="4005064"/>
            <a:ext cx="4498221" cy="26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http://psihologija.ffzg.unizg.hr/uploads/oj/jh/ojjh09YSI93VB8_dLcbUBA/_3194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3" y="1772816"/>
            <a:ext cx="4690846" cy="35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urpacificocean.com/melanesia_origins/neanderth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97" y="1254669"/>
            <a:ext cx="4312226" cy="45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1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tovi">
  <a:themeElements>
    <a:clrScheme name="Ljevao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utov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tov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184</TotalTime>
  <Words>226</Words>
  <Application>Microsoft Office PowerPoint</Application>
  <PresentationFormat>Prikaz na zaslonu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2" baseType="lpstr">
      <vt:lpstr>Kutovi</vt:lpstr>
      <vt:lpstr>Dokument</vt:lpstr>
      <vt:lpstr>Krapinski pračovjek</vt:lpstr>
      <vt:lpstr>prapovijest</vt:lpstr>
      <vt:lpstr>neandertalci</vt:lpstr>
      <vt:lpstr>KADA JE KRAPINSKI PRAČOVJEK OTKRIVEN?</vt:lpstr>
      <vt:lpstr>PRIKAZ NA LENTI VREMENA</vt:lpstr>
      <vt:lpstr>DRAGUTIN GORJANOVIĆ - KRAMBERGER</vt:lpstr>
      <vt:lpstr>KAKO JE IzGLEDAO KRAPINSKI PRAČOVJEK?</vt:lpstr>
      <vt:lpstr>KAKO JE ŽIVIO KRAPINSKI PRAČOVJEK?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Krapinski pračovjek</dc:title>
  <dc:creator>Petanjek</dc:creator>
  <cp:lastModifiedBy>Petanjek</cp:lastModifiedBy>
  <cp:revision>23</cp:revision>
  <dcterms:created xsi:type="dcterms:W3CDTF">2016-02-29T16:28:05Z</dcterms:created>
  <dcterms:modified xsi:type="dcterms:W3CDTF">2016-03-10T17:03:44Z</dcterms:modified>
</cp:coreProperties>
</file>