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43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599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0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79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12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4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9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3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4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47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590D-441A-41CF-8C36-CDCDE81E0712}" type="datetimeFigureOut">
              <a:rPr lang="hr-HR" smtClean="0"/>
              <a:pPr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D94-F4F4-4828-A636-F93D9A1815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56592" y="37170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u="sng" dirty="0" smtClean="0">
                <a:solidFill>
                  <a:srgbClr val="FF0000"/>
                </a:solidFill>
              </a:rPr>
              <a:t/>
            </a:r>
            <a:br>
              <a:rPr lang="hr-HR" u="sng" dirty="0" smtClean="0">
                <a:solidFill>
                  <a:srgbClr val="FF0000"/>
                </a:solidFill>
              </a:rPr>
            </a:br>
            <a:r>
              <a:rPr lang="hr-HR" u="sng" dirty="0" smtClean="0">
                <a:solidFill>
                  <a:srgbClr val="FF0000"/>
                </a:solidFill>
              </a:rPr>
              <a:t/>
            </a:r>
            <a:br>
              <a:rPr lang="hr-HR" u="sng" dirty="0" smtClean="0">
                <a:solidFill>
                  <a:srgbClr val="FF0000"/>
                </a:solidFill>
              </a:rPr>
            </a:br>
            <a:r>
              <a:rPr lang="hr-HR" u="sng" dirty="0" smtClean="0">
                <a:solidFill>
                  <a:srgbClr val="FF0000"/>
                </a:solidFill>
              </a:rPr>
              <a:t/>
            </a:r>
            <a:br>
              <a:rPr lang="hr-HR" u="sng" dirty="0" smtClean="0">
                <a:solidFill>
                  <a:srgbClr val="FF0000"/>
                </a:solidFill>
              </a:rPr>
            </a:br>
            <a:r>
              <a:rPr lang="hr-HR" u="sng" dirty="0" smtClean="0">
                <a:solidFill>
                  <a:srgbClr val="FF0000"/>
                </a:solidFill>
              </a:rPr>
              <a:t>LJUDEVIT GAJ</a:t>
            </a:r>
            <a:endParaRPr lang="hr-HR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154">
            <a:off x="1591243" y="811680"/>
            <a:ext cx="6420610" cy="431098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5940152" y="6295460"/>
            <a:ext cx="29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Izradio:Dominik Matleković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Književni rad Ljudevita Gaja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Godine </a:t>
            </a:r>
            <a:r>
              <a:rPr lang="hr-HR" b="1" dirty="0" smtClean="0">
                <a:solidFill>
                  <a:srgbClr val="FF0000"/>
                </a:solidFill>
              </a:rPr>
              <a:t>1830. u Budimu </a:t>
            </a:r>
            <a:r>
              <a:rPr lang="hr-HR" dirty="0" smtClean="0">
                <a:solidFill>
                  <a:srgbClr val="FF0000"/>
                </a:solidFill>
              </a:rPr>
              <a:t>tiska knjižicu</a:t>
            </a:r>
          </a:p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sz="3500" i="1" dirty="0" smtClean="0">
                <a:solidFill>
                  <a:srgbClr val="002060"/>
                </a:solidFill>
              </a:rPr>
              <a:t>Kratka osnova horvatsko-slavenskoga</a:t>
            </a:r>
          </a:p>
          <a:p>
            <a:pPr algn="ctr">
              <a:buNone/>
            </a:pPr>
            <a:r>
              <a:rPr lang="hr-HR" sz="3500" i="1" dirty="0" smtClean="0">
                <a:solidFill>
                  <a:srgbClr val="002060"/>
                </a:solidFill>
              </a:rPr>
              <a:t>Pravopisaňa ‎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na hrvatskom i njemačkom </a:t>
            </a:r>
            <a:r>
              <a:rPr lang="hr-HR" dirty="0" smtClean="0">
                <a:solidFill>
                  <a:srgbClr val="FF0000"/>
                </a:solidFill>
              </a:rPr>
              <a:t>jeziku, koja </a:t>
            </a:r>
            <a:r>
              <a:rPr lang="hr-HR" dirty="0" smtClean="0">
                <a:solidFill>
                  <a:srgbClr val="FF0000"/>
                </a:solidFill>
              </a:rPr>
              <a:t>mu je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pronijela </a:t>
            </a:r>
            <a:r>
              <a:rPr lang="hr-HR" dirty="0" smtClean="0">
                <a:solidFill>
                  <a:srgbClr val="FF0000"/>
                </a:solidFill>
              </a:rPr>
              <a:t>ime </a:t>
            </a:r>
            <a:r>
              <a:rPr lang="hr-HR" dirty="0" smtClean="0">
                <a:solidFill>
                  <a:srgbClr val="FF0000"/>
                </a:solidFill>
              </a:rPr>
              <a:t>cijelom domovinom.</a:t>
            </a: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Književni rad Ljudevita Gaja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857256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Po uzoru na već ustrojeni </a:t>
            </a:r>
            <a:r>
              <a:rPr lang="hr-HR" sz="3000" dirty="0" smtClean="0">
                <a:solidFill>
                  <a:srgbClr val="002060"/>
                </a:solidFill>
              </a:rPr>
              <a:t>češki pravopis</a:t>
            </a:r>
            <a:r>
              <a:rPr lang="hr-HR" sz="3000" dirty="0" smtClean="0">
                <a:solidFill>
                  <a:srgbClr val="FF0000"/>
                </a:solidFill>
              </a:rPr>
              <a:t>, slovnom reformom nastoji za svaki fonem u hrvatskom jeziku uvesti jedan grafem latiničkog pisma.</a:t>
            </a:r>
          </a:p>
          <a:p>
            <a:pPr>
              <a:buNone/>
            </a:pPr>
            <a:endParaRPr lang="hr-HR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                            č, ć, š, ž, nj    </a:t>
            </a:r>
          </a:p>
          <a:p>
            <a:pPr>
              <a:lnSpc>
                <a:spcPct val="170000"/>
              </a:lnSpc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             umjesto znaka   ~   (tilda) iznad slova </a:t>
            </a:r>
          </a:p>
          <a:p>
            <a:pPr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 			npr.   </a:t>
            </a:r>
            <a:r>
              <a:rPr lang="hr-HR" sz="3000" i="1" dirty="0" smtClean="0">
                <a:solidFill>
                  <a:srgbClr val="002060"/>
                </a:solidFill>
              </a:rPr>
              <a:t>pravopisaňa</a:t>
            </a:r>
            <a:endParaRPr lang="hr-HR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Zbog toga se po njemu </a:t>
            </a:r>
            <a:r>
              <a:rPr lang="hr-HR" sz="3000" dirty="0" smtClean="0">
                <a:solidFill>
                  <a:srgbClr val="002060"/>
                </a:solidFill>
              </a:rPr>
              <a:t>hrvatska abeceda </a:t>
            </a:r>
            <a:r>
              <a:rPr lang="hr-HR" sz="3000" dirty="0" smtClean="0">
                <a:solidFill>
                  <a:srgbClr val="FF0000"/>
                </a:solidFill>
              </a:rPr>
              <a:t>naziva još i </a:t>
            </a:r>
            <a:r>
              <a:rPr lang="hr-HR" sz="3000" dirty="0" smtClean="0">
                <a:solidFill>
                  <a:srgbClr val="002060"/>
                </a:solidFill>
              </a:rPr>
              <a:t>gajicom</a:t>
            </a:r>
            <a:r>
              <a:rPr lang="hr-HR" sz="3000" dirty="0" smtClean="0">
                <a:solidFill>
                  <a:srgbClr val="FF0000"/>
                </a:solidFill>
              </a:rPr>
              <a:t>,</a:t>
            </a:r>
            <a:r>
              <a:rPr lang="hr-HR" sz="3000" dirty="0" smtClean="0">
                <a:solidFill>
                  <a:srgbClr val="002060"/>
                </a:solidFill>
              </a:rPr>
              <a:t> </a:t>
            </a:r>
            <a:r>
              <a:rPr lang="hr-HR" sz="3000" dirty="0" smtClean="0">
                <a:solidFill>
                  <a:srgbClr val="FF0000"/>
                </a:solidFill>
              </a:rPr>
              <a:t>čime je ujedinio slovopisno cijeli hrvatski narod te je, uz to što je bio središnja osoba ilirskog pokreta, postao važna osoba u cijelom narodnom preporodu.</a:t>
            </a: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r-HR" dirty="0" smtClean="0">
                <a:solidFill>
                  <a:srgbClr val="FF0000"/>
                </a:solidFill>
              </a:rPr>
              <a:t>     Dana 6. siječnja</a:t>
            </a:r>
            <a:r>
              <a:rPr lang="hr-HR" b="1" dirty="0" smtClean="0">
                <a:solidFill>
                  <a:srgbClr val="FF0000"/>
                </a:solidFill>
              </a:rPr>
              <a:t> 1835</a:t>
            </a:r>
            <a:r>
              <a:rPr lang="hr-HR" dirty="0" smtClean="0">
                <a:solidFill>
                  <a:srgbClr val="FF0000"/>
                </a:solidFill>
              </a:rPr>
              <a:t>. pojavile su se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Novine Horvatske</a:t>
            </a:r>
            <a:r>
              <a:rPr lang="hr-HR" dirty="0" smtClean="0">
                <a:solidFill>
                  <a:srgbClr val="FF0000"/>
                </a:solidFill>
              </a:rPr>
              <a:t>, a 10. siječnja 1835. i njihov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književni prilog </a:t>
            </a:r>
            <a:r>
              <a:rPr lang="hr-HR" i="1" dirty="0" smtClean="0">
                <a:solidFill>
                  <a:schemeClr val="tx2">
                    <a:lumMod val="75000"/>
                  </a:schemeClr>
                </a:solidFill>
              </a:rPr>
              <a:t>Danicza horvatzka, slavonzka y dalmatinzka.</a:t>
            </a:r>
            <a:endParaRPr lang="hr-HR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Bio je to golem napredak u ostvarivanju zadanog cilja.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U  desetom broju objavljena je pjesma </a:t>
            </a:r>
            <a:r>
              <a:rPr lang="hr-HR" dirty="0" smtClean="0">
                <a:solidFill>
                  <a:srgbClr val="002060"/>
                </a:solidFill>
              </a:rPr>
              <a:t>A.Mihanovića   Hrvatska domovina. 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    </a:t>
            </a:r>
            <a:r>
              <a:rPr lang="hr-HR" dirty="0" smtClean="0">
                <a:solidFill>
                  <a:srgbClr val="FF0000"/>
                </a:solidFill>
              </a:rPr>
              <a:t>Kasnije pod nazivom </a:t>
            </a:r>
            <a:r>
              <a:rPr lang="hr-HR" i="1" dirty="0" smtClean="0">
                <a:solidFill>
                  <a:srgbClr val="FF0000"/>
                </a:solidFill>
              </a:rPr>
              <a:t>Lijepa naša domovina </a:t>
            </a:r>
            <a:r>
              <a:rPr lang="hr-HR" dirty="0" smtClean="0">
                <a:solidFill>
                  <a:srgbClr val="FF0000"/>
                </a:solidFill>
              </a:rPr>
              <a:t>postaje hrvatskom himnom. Uglazbio ju je </a:t>
            </a:r>
            <a:r>
              <a:rPr lang="hr-HR" u="sng" dirty="0" smtClean="0">
                <a:solidFill>
                  <a:srgbClr val="FF0000"/>
                </a:solidFill>
              </a:rPr>
              <a:t>Josip Runjanin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414" y="285728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dirty="0" smtClean="0">
                <a:solidFill>
                  <a:srgbClr val="FF0000"/>
                </a:solidFill>
              </a:rPr>
              <a:t>Književni rad Ljudevita Gaja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6663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r-HR" dirty="0" smtClean="0">
                <a:solidFill>
                  <a:srgbClr val="FF0000"/>
                </a:solidFill>
              </a:rPr>
              <a:t>    Tijekom  preporoda </a:t>
            </a:r>
            <a:r>
              <a:rPr lang="hr-HR" dirty="0" smtClean="0">
                <a:solidFill>
                  <a:schemeClr val="tx2"/>
                </a:solidFill>
              </a:rPr>
              <a:t>Novine horvatske </a:t>
            </a:r>
            <a:r>
              <a:rPr lang="hr-HR" dirty="0" smtClean="0">
                <a:solidFill>
                  <a:srgbClr val="FF0000"/>
                </a:solidFill>
              </a:rPr>
              <a:t>mijenjale su svoje ime u  </a:t>
            </a:r>
            <a:r>
              <a:rPr lang="hr-HR" dirty="0" smtClean="0">
                <a:solidFill>
                  <a:schemeClr val="tx2"/>
                </a:solidFill>
              </a:rPr>
              <a:t>Novine ilirske</a:t>
            </a:r>
            <a:r>
              <a:rPr lang="hr-HR" dirty="0" smtClean="0">
                <a:solidFill>
                  <a:srgbClr val="FF0000"/>
                </a:solidFill>
              </a:rPr>
              <a:t>, a hrvatski narodni preporod u ilirski pokret. Kraljevom zabranom ilirskog imena novine dobivaju naziv  </a:t>
            </a:r>
            <a:r>
              <a:rPr lang="hr-HR" dirty="0" smtClean="0">
                <a:solidFill>
                  <a:schemeClr val="tx2"/>
                </a:solidFill>
              </a:rPr>
              <a:t>Narodne novine </a:t>
            </a:r>
            <a:r>
              <a:rPr lang="hr-HR" dirty="0" smtClean="0">
                <a:solidFill>
                  <a:srgbClr val="FF0000"/>
                </a:solidFill>
              </a:rPr>
              <a:t>, ime pod kojim i danas postoje – službeni list Republike Hrvatske.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414" y="285728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dirty="0" smtClean="0">
                <a:solidFill>
                  <a:srgbClr val="FF0000"/>
                </a:solidFill>
              </a:rPr>
              <a:t>Književni rad Ljudevita Gaja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6663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	       </a:t>
            </a:r>
            <a:r>
              <a:rPr lang="hr-HR" b="1" i="1" dirty="0" smtClean="0">
                <a:solidFill>
                  <a:srgbClr val="FF0000"/>
                </a:solidFill>
              </a:rPr>
              <a:t>Pregled sklanjanjah ilirskih </a:t>
            </a:r>
            <a:r>
              <a:rPr lang="hr-HR" dirty="0" smtClean="0">
                <a:solidFill>
                  <a:srgbClr val="FF0000"/>
                </a:solidFill>
              </a:rPr>
              <a:t>(kraj 19.st.)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</a:rPr>
              <a:t>Imeniteljni      TKO? ili ŠTO?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Roditeljni        KOGA? </a:t>
            </a:r>
            <a:r>
              <a:rPr lang="hr-HR" b="1" dirty="0">
                <a:solidFill>
                  <a:srgbClr val="002060"/>
                </a:solidFill>
              </a:rPr>
              <a:t>i</a:t>
            </a:r>
            <a:r>
              <a:rPr lang="hr-HR" b="1" dirty="0" smtClean="0">
                <a:solidFill>
                  <a:srgbClr val="002060"/>
                </a:solidFill>
              </a:rPr>
              <a:t>li ČESA?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Dateljini          KOMU? </a:t>
            </a:r>
            <a:r>
              <a:rPr lang="hr-HR" b="1" dirty="0">
                <a:solidFill>
                  <a:srgbClr val="002060"/>
                </a:solidFill>
              </a:rPr>
              <a:t>i</a:t>
            </a:r>
            <a:r>
              <a:rPr lang="hr-HR" b="1" dirty="0" smtClean="0">
                <a:solidFill>
                  <a:srgbClr val="002060"/>
                </a:solidFill>
              </a:rPr>
              <a:t>li ČEMU?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Tužiteljni         KOGA? ili ŠTO?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Zvateljni          !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Mesni              GDE?</a:t>
            </a:r>
          </a:p>
          <a:p>
            <a:r>
              <a:rPr lang="hr-HR" b="1" smtClean="0">
                <a:solidFill>
                  <a:srgbClr val="002060"/>
                </a:solidFill>
              </a:rPr>
              <a:t>Družtveni        </a:t>
            </a:r>
            <a:r>
              <a:rPr lang="hr-HR" b="1" dirty="0" smtClean="0">
                <a:solidFill>
                  <a:srgbClr val="002060"/>
                </a:solidFill>
              </a:rPr>
              <a:t>S KIM ili ČIM?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627767">
            <a:off x="395536" y="40466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Prema Ljudevitu Gaju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7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239108"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</a:rPr>
              <a:t>KRAJ!</a:t>
            </a:r>
            <a:endParaRPr lang="hr-H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8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240</Words>
  <Application>Microsoft Office PowerPoint</Application>
  <PresentationFormat>Prikaz na zaslonu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   LJUDEVIT GAJ</vt:lpstr>
      <vt:lpstr>Književni rad Ljudevita Gaja</vt:lpstr>
      <vt:lpstr>Književni rad Ljudevita Gaja</vt:lpstr>
      <vt:lpstr>PowerPointova prezentacija</vt:lpstr>
      <vt:lpstr>PowerPointova prezentacija</vt:lpstr>
      <vt:lpstr>        Pregled sklanjanjah ilirskih (kraj 19.st.)</vt:lpstr>
      <vt:lpstr>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LJUDEVIT GAJ</dc:title>
  <dc:creator>Oreskovic</dc:creator>
  <cp:lastModifiedBy>računalo 8</cp:lastModifiedBy>
  <cp:revision>11</cp:revision>
  <dcterms:created xsi:type="dcterms:W3CDTF">2016-03-06T12:17:12Z</dcterms:created>
  <dcterms:modified xsi:type="dcterms:W3CDTF">2016-03-10T09:09:30Z</dcterms:modified>
</cp:coreProperties>
</file>