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6" r:id="rId5"/>
    <p:sldId id="267" r:id="rId6"/>
    <p:sldId id="268" r:id="rId7"/>
    <p:sldId id="260" r:id="rId8"/>
    <p:sldId id="264" r:id="rId9"/>
    <p:sldId id="270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729" autoAdjust="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72FD5A-D3A9-4803-9E04-6282AD7116BE}" type="datetimeFigureOut">
              <a:rPr lang="hr-HR" smtClean="0"/>
              <a:t>10.3.2016.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0C1DC9-2F75-481C-B504-F427AE174178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fija.com/ljudevit-gaj/" TargetMode="External"/><Relationship Id="rId2" Type="http://schemas.openxmlformats.org/officeDocument/2006/relationships/hyperlink" Target="http://www.dnevno.hr/ekalendar/na-danasnji-dan/roden-ljudevit-gaj-u-francusko-slovacko-madarsko-njemackoj-obitelji-1809-6174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r.wikipedia.org/wiki/Ljudevit_Ga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501008"/>
            <a:ext cx="6696744" cy="677937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Ljudevit Gaj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88639"/>
            <a:ext cx="4464496" cy="26452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96480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narodni preporod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olitički,kulturni </a:t>
            </a:r>
            <a:r>
              <a:rPr lang="hr-HR" dirty="0" smtClean="0"/>
              <a:t>i književni pokret</a:t>
            </a:r>
          </a:p>
          <a:p>
            <a:r>
              <a:rPr lang="hr-HR" dirty="0"/>
              <a:t>r</a:t>
            </a:r>
            <a:r>
              <a:rPr lang="hr-HR" dirty="0" smtClean="0"/>
              <a:t>azvio </a:t>
            </a:r>
            <a:r>
              <a:rPr lang="hr-HR" dirty="0" smtClean="0"/>
              <a:t>se u prvoj polovici 19.stoljeća</a:t>
            </a:r>
          </a:p>
          <a:p>
            <a:r>
              <a:rPr lang="hr-HR" dirty="0"/>
              <a:t>j</a:t>
            </a:r>
            <a:r>
              <a:rPr lang="hr-HR" dirty="0" smtClean="0"/>
              <a:t>edan </a:t>
            </a:r>
            <a:r>
              <a:rPr lang="hr-HR" dirty="0" smtClean="0"/>
              <a:t>od njegovih ciljeva bilo je ujedinjenje južnoslavenskih naroda</a:t>
            </a:r>
          </a:p>
          <a:p>
            <a:r>
              <a:rPr lang="hr-HR" dirty="0" smtClean="0"/>
              <a:t>Ljudevit Gaj se smatra vođom hrvatskog narodnog preporoda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143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LJUDEVIT GAJ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Ljudevit Gaj je rođen 8.srpnja </a:t>
            </a:r>
            <a:r>
              <a:rPr lang="hr-HR" dirty="0" smtClean="0"/>
              <a:t>1809. godine u Krapini </a:t>
            </a:r>
            <a:endParaRPr lang="hr-HR" dirty="0"/>
          </a:p>
          <a:p>
            <a:r>
              <a:rPr lang="hr-HR" dirty="0" smtClean="0"/>
              <a:t>hrvatski </a:t>
            </a:r>
            <a:r>
              <a:rPr lang="hr-HR" dirty="0"/>
              <a:t>političar,ideolog,jezikoslovac i </a:t>
            </a:r>
            <a:r>
              <a:rPr lang="hr-HR" dirty="0" smtClean="0"/>
              <a:t>književnik</a:t>
            </a:r>
          </a:p>
          <a:p>
            <a:r>
              <a:rPr lang="hr-HR" dirty="0" smtClean="0"/>
              <a:t>vodeća </a:t>
            </a:r>
            <a:r>
              <a:rPr lang="hr-HR" dirty="0" smtClean="0"/>
              <a:t>osoba hrvatskog narodnog preporoda u prvoj polovici 19.stoljeća</a:t>
            </a:r>
            <a:endParaRPr lang="hr-HR" dirty="0"/>
          </a:p>
          <a:p>
            <a:r>
              <a:rPr lang="hr-HR" dirty="0"/>
              <a:t>u</a:t>
            </a:r>
            <a:r>
              <a:rPr lang="hr-HR" dirty="0" smtClean="0"/>
              <a:t>temeljitelj </a:t>
            </a:r>
            <a:r>
              <a:rPr lang="hr-HR" dirty="0" smtClean="0"/>
              <a:t>hrvatskoga pravopisa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101550"/>
            <a:ext cx="2362580" cy="35367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02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Školovanje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z</a:t>
            </a:r>
            <a:r>
              <a:rPr lang="hr-HR" dirty="0" smtClean="0"/>
              <a:t>avršio </a:t>
            </a:r>
            <a:r>
              <a:rPr lang="hr-HR" dirty="0" smtClean="0"/>
              <a:t>je osnovnu školu i prvi razred gimnazije u Krapini</a:t>
            </a:r>
          </a:p>
          <a:p>
            <a:r>
              <a:rPr lang="hr-HR" dirty="0"/>
              <a:t>g</a:t>
            </a:r>
            <a:r>
              <a:rPr lang="hr-HR" dirty="0" smtClean="0"/>
              <a:t>imnaziju </a:t>
            </a:r>
            <a:r>
              <a:rPr lang="hr-HR" dirty="0" smtClean="0"/>
              <a:t>je završio u njemačkoj gimnaziji u Karlovcu</a:t>
            </a:r>
          </a:p>
          <a:p>
            <a:r>
              <a:rPr lang="hr-HR" dirty="0"/>
              <a:t>u</a:t>
            </a:r>
            <a:r>
              <a:rPr lang="hr-HR" dirty="0" smtClean="0"/>
              <a:t>pisao </a:t>
            </a:r>
            <a:r>
              <a:rPr lang="hr-HR" dirty="0"/>
              <a:t>je studij filozofije 1826.godine u Beču</a:t>
            </a:r>
          </a:p>
          <a:p>
            <a:r>
              <a:rPr lang="hr-HR" dirty="0"/>
              <a:t>s</a:t>
            </a:r>
            <a:r>
              <a:rPr lang="hr-HR" dirty="0" smtClean="0"/>
              <a:t>tudij </a:t>
            </a:r>
            <a:r>
              <a:rPr lang="hr-HR" dirty="0"/>
              <a:t>filozofije je završio u Grazu(Austrija)</a:t>
            </a:r>
          </a:p>
          <a:p>
            <a:r>
              <a:rPr lang="hr-HR" dirty="0"/>
              <a:t>1829. godine je upisao studij prava u Budimpešti(Mađarska),kasnije se vratio u </a:t>
            </a:r>
            <a:r>
              <a:rPr lang="hr-HR" dirty="0" smtClean="0"/>
              <a:t>Zagreb i </a:t>
            </a:r>
            <a:r>
              <a:rPr lang="hr-HR" dirty="0"/>
              <a:t>počeo raditi u struci</a:t>
            </a:r>
          </a:p>
          <a:p>
            <a:r>
              <a:rPr lang="hr-HR" dirty="0"/>
              <a:t>1834.godine je </a:t>
            </a:r>
            <a:r>
              <a:rPr lang="hr-HR" dirty="0" smtClean="0"/>
              <a:t>doktorirao filozofiju u Leipzigu(Njemačka)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067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Dolazak u zagreb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</a:t>
            </a:r>
            <a:r>
              <a:rPr lang="hr-HR" dirty="0" smtClean="0"/>
              <a:t>ratio </a:t>
            </a:r>
            <a:r>
              <a:rPr lang="hr-HR" dirty="0" smtClean="0"/>
              <a:t>se u Zagreb 1832.godine</a:t>
            </a:r>
          </a:p>
          <a:p>
            <a:r>
              <a:rPr lang="hr-HR" dirty="0"/>
              <a:t>o</a:t>
            </a:r>
            <a:r>
              <a:rPr lang="hr-HR" dirty="0" smtClean="0"/>
              <a:t>kupio </a:t>
            </a:r>
            <a:r>
              <a:rPr lang="hr-HR" dirty="0" smtClean="0"/>
              <a:t>je skupinu ljudi,među njima je bio i grof Janko Drašković</a:t>
            </a:r>
          </a:p>
          <a:p>
            <a:r>
              <a:rPr lang="hr-HR" dirty="0"/>
              <a:t>p</a:t>
            </a:r>
            <a:r>
              <a:rPr lang="hr-HR" dirty="0" smtClean="0"/>
              <a:t>očeli </a:t>
            </a:r>
            <a:r>
              <a:rPr lang="hr-HR" dirty="0" smtClean="0"/>
              <a:t>su planirati znanstveno,kulturno,prosvjetno i gospodarsko uzdizanje Hrvatske po uzoru na razvijene europske zemlje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786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PORIJEKLO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</a:t>
            </a:r>
            <a:r>
              <a:rPr lang="hr-HR" dirty="0" smtClean="0"/>
              <a:t>bitelj </a:t>
            </a:r>
            <a:r>
              <a:rPr lang="hr-HR" dirty="0" smtClean="0"/>
              <a:t>Gaj potječe iz Burgundije,Francuska</a:t>
            </a:r>
          </a:p>
          <a:p>
            <a:r>
              <a:rPr lang="hr-HR" dirty="0" smtClean="0"/>
              <a:t>Gajevi pretci su se doselili u Spiš u sjevernoj Ugarskoj(Slovačka)</a:t>
            </a:r>
          </a:p>
          <a:p>
            <a:r>
              <a:rPr lang="hr-HR" dirty="0"/>
              <a:t>o</a:t>
            </a:r>
            <a:r>
              <a:rPr lang="hr-HR" dirty="0" smtClean="0"/>
              <a:t>tac </a:t>
            </a:r>
            <a:r>
              <a:rPr lang="hr-HR" dirty="0" smtClean="0"/>
              <a:t>Ljudevita Gaja Ivan Johann Gay je bio ljekarnik koje se doselio iz mađarskog Soprona u Krapinu</a:t>
            </a:r>
          </a:p>
          <a:p>
            <a:r>
              <a:rPr lang="hr-HR" dirty="0"/>
              <a:t>m</a:t>
            </a:r>
            <a:r>
              <a:rPr lang="hr-HR" dirty="0" smtClean="0"/>
              <a:t>ajka </a:t>
            </a:r>
            <a:r>
              <a:rPr lang="hr-HR" dirty="0" smtClean="0"/>
              <a:t>Ljudevita Gaja zvala se Julijana Schmidt,bila je njemačkog podrijetla</a:t>
            </a:r>
          </a:p>
          <a:p>
            <a:r>
              <a:rPr lang="hr-HR" dirty="0" smtClean="0"/>
              <a:t>Gaj je odrastao u obitelji gdje se govorilo njemačkim jezikom ,ali njegova majka je </a:t>
            </a:r>
            <a:r>
              <a:rPr lang="hr-HR" dirty="0" smtClean="0"/>
              <a:t>njegovala </a:t>
            </a:r>
            <a:r>
              <a:rPr lang="hr-HR" dirty="0" smtClean="0"/>
              <a:t>i kajkavskim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27495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95536" y="2638602"/>
            <a:ext cx="8424936" cy="136815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ysClr val="windowText" lastClr="00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87624" y="2386574"/>
            <a:ext cx="0" cy="57606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54765" y="1221918"/>
            <a:ext cx="9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Rodio se </a:t>
            </a:r>
            <a:r>
              <a:rPr lang="hr-HR" b="1" dirty="0" smtClean="0"/>
              <a:t>8. srpnja 1809.g</a:t>
            </a:r>
            <a:endParaRPr lang="hr-HR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58683" y="3670108"/>
            <a:ext cx="1129141" cy="12567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60164" y="4812440"/>
            <a:ext cx="1619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1830.g </a:t>
            </a:r>
            <a:r>
              <a:rPr lang="hr-HR" dirty="0" smtClean="0"/>
              <a:t>napisao je Kratku osnovu horvatsko-slavenskoga </a:t>
            </a:r>
          </a:p>
          <a:p>
            <a:r>
              <a:rPr lang="hr-HR" dirty="0" smtClean="0"/>
              <a:t>pravopisa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1113731" y="4926808"/>
            <a:ext cx="1123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Upisao je studij filozofije </a:t>
            </a:r>
            <a:r>
              <a:rPr lang="hr-HR" b="1" dirty="0" smtClean="0"/>
              <a:t>1826.g </a:t>
            </a:r>
            <a:r>
              <a:rPr lang="hr-HR" dirty="0" smtClean="0"/>
              <a:t>u Beču</a:t>
            </a:r>
            <a:endParaRPr lang="hr-HR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707904" y="1065510"/>
            <a:ext cx="552196" cy="188705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55776" y="848615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Upisao je studij prava </a:t>
            </a:r>
            <a:r>
              <a:rPr lang="hr-HR" b="1" dirty="0" smtClean="0"/>
              <a:t>1829.g</a:t>
            </a:r>
            <a:r>
              <a:rPr lang="hr-HR" dirty="0" smtClean="0"/>
              <a:t> u Budimpešti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419873" y="3670110"/>
            <a:ext cx="0" cy="114233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20428" y="5157192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Doktorirao je filozofiju </a:t>
            </a:r>
            <a:r>
              <a:rPr lang="hr-HR" b="1" dirty="0" smtClean="0"/>
              <a:t>1834.g</a:t>
            </a:r>
            <a:r>
              <a:rPr lang="hr-HR" dirty="0" smtClean="0"/>
              <a:t>  u Leipzigu </a:t>
            </a:r>
            <a:endParaRPr lang="hr-HR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09526" y="2358765"/>
            <a:ext cx="0" cy="62980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932000" y="3659281"/>
            <a:ext cx="0" cy="71353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07904" y="22230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Vratio se u Zagreb </a:t>
            </a:r>
            <a:r>
              <a:rPr lang="hr-HR" b="1" dirty="0" smtClean="0"/>
              <a:t>1832.g</a:t>
            </a:r>
            <a:endParaRPr lang="hr-HR" b="1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3915106" y="3659282"/>
            <a:ext cx="800910" cy="149791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57914" y="4465143"/>
            <a:ext cx="1548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Umro je </a:t>
            </a:r>
            <a:r>
              <a:rPr lang="hr-HR" b="1" dirty="0" smtClean="0"/>
              <a:t>20.travnja 1872.g</a:t>
            </a:r>
            <a:endParaRPr lang="hr-HR" b="1" dirty="0"/>
          </a:p>
        </p:txBody>
      </p:sp>
      <p:cxnSp>
        <p:nvCxnSpPr>
          <p:cNvPr id="9" name="Straight Connector 8"/>
          <p:cNvCxnSpPr>
            <a:stCxn id="2" idx="1"/>
            <a:endCxn id="2" idx="3"/>
          </p:cNvCxnSpPr>
          <p:nvPr/>
        </p:nvCxnSpPr>
        <p:spPr>
          <a:xfrm>
            <a:off x="395536" y="3322678"/>
            <a:ext cx="842493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536" y="299695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667" y="36817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1800.g</a:t>
            </a:r>
            <a:endParaRPr lang="hr-HR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331640" y="2962638"/>
            <a:ext cx="0" cy="7200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812360" y="2988568"/>
            <a:ext cx="0" cy="64807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99992" y="2962638"/>
            <a:ext cx="0" cy="7200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14238" y="2996952"/>
            <a:ext cx="0" cy="64807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09995" y="2962638"/>
            <a:ext cx="0" cy="7200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419872" y="2952564"/>
            <a:ext cx="0" cy="72008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95766" y="2996952"/>
            <a:ext cx="1" cy="68576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23593" y="3706465"/>
            <a:ext cx="93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1810.g</a:t>
            </a:r>
            <a:endParaRPr lang="hr-HR" dirty="0"/>
          </a:p>
        </p:txBody>
      </p:sp>
      <p:sp>
        <p:nvSpPr>
          <p:cNvPr id="40" name="TextBox 39"/>
          <p:cNvSpPr txBox="1"/>
          <p:nvPr/>
        </p:nvSpPr>
        <p:spPr>
          <a:xfrm>
            <a:off x="1877882" y="3693435"/>
            <a:ext cx="103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1820.g</a:t>
            </a:r>
            <a:endParaRPr lang="hr-HR" dirty="0"/>
          </a:p>
        </p:txBody>
      </p:sp>
      <p:sp>
        <p:nvSpPr>
          <p:cNvPr id="41" name="TextBox 40"/>
          <p:cNvSpPr txBox="1"/>
          <p:nvPr/>
        </p:nvSpPr>
        <p:spPr>
          <a:xfrm>
            <a:off x="2898253" y="3693435"/>
            <a:ext cx="1043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1830.g</a:t>
            </a:r>
            <a:endParaRPr lang="hr-HR" dirty="0"/>
          </a:p>
        </p:txBody>
      </p:sp>
      <p:sp>
        <p:nvSpPr>
          <p:cNvPr id="42" name="TextBox 41"/>
          <p:cNvSpPr txBox="1"/>
          <p:nvPr/>
        </p:nvSpPr>
        <p:spPr>
          <a:xfrm>
            <a:off x="3986935" y="3670108"/>
            <a:ext cx="1026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1840.g</a:t>
            </a:r>
            <a:endParaRPr lang="hr-HR" dirty="0"/>
          </a:p>
        </p:txBody>
      </p:sp>
      <p:sp>
        <p:nvSpPr>
          <p:cNvPr id="43" name="TextBox 42"/>
          <p:cNvSpPr txBox="1"/>
          <p:nvPr/>
        </p:nvSpPr>
        <p:spPr>
          <a:xfrm>
            <a:off x="5069935" y="368173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1850.g</a:t>
            </a:r>
            <a:endParaRPr lang="hr-HR" dirty="0"/>
          </a:p>
        </p:txBody>
      </p:sp>
      <p:sp>
        <p:nvSpPr>
          <p:cNvPr id="44" name="TextBox 43"/>
          <p:cNvSpPr txBox="1"/>
          <p:nvPr/>
        </p:nvSpPr>
        <p:spPr>
          <a:xfrm>
            <a:off x="6189146" y="3707696"/>
            <a:ext cx="1050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1860.g</a:t>
            </a:r>
            <a:endParaRPr lang="hr-HR" dirty="0"/>
          </a:p>
        </p:txBody>
      </p:sp>
      <p:sp>
        <p:nvSpPr>
          <p:cNvPr id="45" name="TextBox 44"/>
          <p:cNvSpPr txBox="1"/>
          <p:nvPr/>
        </p:nvSpPr>
        <p:spPr>
          <a:xfrm>
            <a:off x="7248323" y="36817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1870.g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244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3" grpId="0"/>
      <p:bldP spid="15" grpId="0"/>
      <p:bldP spid="17" grpId="0"/>
      <p:bldP spid="30" grpId="0"/>
      <p:bldP spid="32" grpId="0"/>
      <p:bldP spid="12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Vita šarić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966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www.dnevno.hr/ekalendar/na-danasnji-dan/roden-ljudevit-gaj-u-francusko-slovacko-madarsko-njemackoj-obitelji-1809-61744</a:t>
            </a:r>
            <a:endParaRPr lang="hr-HR" dirty="0" smtClean="0"/>
          </a:p>
          <a:p>
            <a:r>
              <a:rPr lang="hr-HR" dirty="0">
                <a:hlinkClick r:id="rId3"/>
              </a:rPr>
              <a:t>http://www.biografija.com/ljudevit-gaj</a:t>
            </a:r>
            <a:r>
              <a:rPr lang="hr-HR" dirty="0" smtClean="0">
                <a:hlinkClick r:id="rId3"/>
              </a:rPr>
              <a:t>/</a:t>
            </a:r>
            <a:endParaRPr lang="hr-HR" dirty="0" smtClean="0"/>
          </a:p>
          <a:p>
            <a:r>
              <a:rPr lang="hr-HR" dirty="0">
                <a:hlinkClick r:id="rId4"/>
              </a:rPr>
              <a:t>https://</a:t>
            </a:r>
            <a:r>
              <a:rPr lang="hr-HR" dirty="0" smtClean="0">
                <a:hlinkClick r:id="rId4"/>
              </a:rPr>
              <a:t>hr.wikipedia.org/wiki/Ljudevit_Gaj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147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109</TotalTime>
  <Words>279</Words>
  <Application>Microsoft Office PowerPoint</Application>
  <PresentationFormat>On-screen Show (4:3)</PresentationFormat>
  <Paragraphs>50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Ljudevit Gaj</vt:lpstr>
      <vt:lpstr>Hrvatski narodni preporod</vt:lpstr>
      <vt:lpstr>LJUDEVIT GAJ</vt:lpstr>
      <vt:lpstr>Školovanje</vt:lpstr>
      <vt:lpstr>Dolazak u zagreb</vt:lpstr>
      <vt:lpstr>PORIJEKLO</vt:lpstr>
      <vt:lpstr>PowerPoint Presentation</vt:lpstr>
      <vt:lpstr>KRAJ</vt:lpstr>
      <vt:lpstr>Izvori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Ljudevit Gaj i Narodni preporod</dc:title>
  <dc:creator>Vita</dc:creator>
  <cp:lastModifiedBy>Vita</cp:lastModifiedBy>
  <cp:revision>17</cp:revision>
  <dcterms:created xsi:type="dcterms:W3CDTF">2016-02-21T21:01:14Z</dcterms:created>
  <dcterms:modified xsi:type="dcterms:W3CDTF">2016-03-10T22:29:29Z</dcterms:modified>
</cp:coreProperties>
</file>