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71" r:id="rId5"/>
    <p:sldId id="272" r:id="rId6"/>
    <p:sldId id="268" r:id="rId7"/>
    <p:sldId id="259" r:id="rId8"/>
    <p:sldId id="260" r:id="rId9"/>
    <p:sldId id="261" r:id="rId10"/>
    <p:sldId id="26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02EE7"/>
    <a:srgbClr val="32EA6F"/>
    <a:srgbClr val="004376"/>
    <a:srgbClr val="FF0000"/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4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NEANDERTALCI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5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0147" cy="3579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49790">
            <a:off x="6065508" y="1084011"/>
            <a:ext cx="5398296" cy="3658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394"/>
            <a:ext cx="4808120" cy="3034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2293">
            <a:off x="5372288" y="3876874"/>
            <a:ext cx="3197972" cy="29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6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      </a:t>
            </a:r>
            <a:r>
              <a:rPr lang="hr-HR" sz="20000" dirty="0" smtClean="0">
                <a:solidFill>
                  <a:schemeClr val="tx1"/>
                </a:solidFill>
              </a:rPr>
              <a:t>KRAJ</a:t>
            </a:r>
            <a:r>
              <a:rPr lang="hr-HR" dirty="0" smtClean="0"/>
              <a:t>    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99FF99"/>
                </a:solidFill>
              </a:rPr>
              <a:t>NEANDERTALCI</a:t>
            </a:r>
            <a:endParaRPr lang="hr-HR" sz="32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167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LENTA VREMENA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</a:p>
          <a:p>
            <a:pPr marL="0" indent="0">
              <a:buNone/>
            </a:pPr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r-H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200 000 pr. Kr.               Od 2 milijuna               od 12 000 pr. Kr.</a:t>
            </a:r>
          </a:p>
          <a:p>
            <a:pPr marL="0" indent="0">
              <a:buNone/>
            </a:pPr>
            <a:r>
              <a:rPr lang="hr-H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do 12 000 pr.Kr.          Do 6000 pr. Kr.</a:t>
            </a:r>
          </a:p>
          <a:p>
            <a:pPr marL="0" indent="0">
              <a:buNone/>
            </a:pPr>
            <a:r>
              <a:rPr lang="hr-HR" dirty="0" smtClean="0">
                <a:ln w="0"/>
                <a:solidFill>
                  <a:srgbClr val="00437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neandertalci                           paleolitik                   neolitik                            </a:t>
            </a:r>
          </a:p>
          <a:p>
            <a:pPr marL="0" indent="0">
              <a:buNone/>
            </a:pPr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r-HR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                                                                   </a:t>
            </a:r>
            <a:endParaRPr lang="hr-H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1668" y="1060337"/>
            <a:ext cx="7010400" cy="1715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80467" y="1060337"/>
            <a:ext cx="42333" cy="150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819900" y="1041174"/>
            <a:ext cx="25400" cy="1524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826501" y="1041174"/>
            <a:ext cx="0" cy="1524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166100" y="1050755"/>
            <a:ext cx="2260600" cy="95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Ravni poveznik sa strelicom 5"/>
          <p:cNvCxnSpPr>
            <a:stCxn id="5" idx="1"/>
          </p:cNvCxnSpPr>
          <p:nvPr/>
        </p:nvCxnSpPr>
        <p:spPr>
          <a:xfrm flipV="1">
            <a:off x="4021668" y="1146118"/>
            <a:ext cx="714113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trelica udesno 6"/>
          <p:cNvSpPr/>
          <p:nvPr/>
        </p:nvSpPr>
        <p:spPr>
          <a:xfrm>
            <a:off x="10943057" y="960273"/>
            <a:ext cx="439496" cy="3838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1100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OPIS NENDERTALCA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368" y="654444"/>
            <a:ext cx="7315200" cy="3265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/>
              <a:t>Neki stručnjaci smatraju da su bili približno dvostruko snažniji od današnjih ljudi. Prosječno su bili visoki oko 167 cm, a teški oko 81 kg. Neandertralac je prvi čovjekov predak koji je ovladao vatrom.Neandertalac je u Europi izumro prije od prilike 24 000 g.  </a:t>
            </a:r>
          </a:p>
          <a:p>
            <a:pPr marL="0" indent="0">
              <a:buNone/>
            </a:pPr>
            <a:r>
              <a:rPr lang="hr-HR" sz="2800" dirty="0" smtClean="0"/>
              <a:t> </a:t>
            </a:r>
            <a:endParaRPr lang="hr-HR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1228">
            <a:off x="4606190" y="3563087"/>
            <a:ext cx="3310692" cy="26620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992" y="3424426"/>
            <a:ext cx="2317750" cy="213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581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SKUPINE I ZAJEDNICE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30942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Ljudi su živjeli u zajednici koju je činila skupina od desetak ili nekoliko desetaka osoba. Tu najstariju ljudsku zajednicu nazivamo </a:t>
            </a:r>
            <a:r>
              <a:rPr lang="hr-HR" sz="2400" b="1" i="1" dirty="0" smtClean="0"/>
              <a:t>hordom </a:t>
            </a:r>
            <a:r>
              <a:rPr lang="hr-HR" sz="2400" dirty="0" smtClean="0"/>
              <a:t>ili </a:t>
            </a:r>
            <a:r>
              <a:rPr lang="hr-HR" sz="2400" b="1" i="1" dirty="0" smtClean="0"/>
              <a:t>čoporom</a:t>
            </a:r>
            <a:r>
              <a:rPr lang="hr-HR" sz="2400" dirty="0" smtClean="0"/>
              <a:t>. Kad bi nestalo hrane,a divlje bi se životinje povukle,horde su se morale seliti. Kažemo da su horde bile </a:t>
            </a:r>
            <a:r>
              <a:rPr lang="hr-HR" sz="2400" b="1" i="1" dirty="0" smtClean="0"/>
              <a:t>nomadske zajednice</a:t>
            </a:r>
            <a:r>
              <a:rPr lang="hr-HR" sz="2400" dirty="0" smtClean="0"/>
              <a:t>. Nisu živjele stalno na istome mjestu. Ako bi postalo prehladno ili ako bi nestalo hrane,horda bi se odselila na drugo područje.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567" y="3515375"/>
            <a:ext cx="3255043" cy="2331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94" y="3958388"/>
            <a:ext cx="3344779" cy="250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48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POGREBNI OBIČAJI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2372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Neandertalac je prvo ljudsko biće koje je svoje mrtve sahranjivalo i tom prilikom povezivalo s kamenjem. Zajednica neandertalaca koja je naseljavala Krapinu (Hrvatska) lomila je kosti pokojnika s namjerom da dođe do srži. Ti tragovi kanibalizma upućuju u stvari na ritualno kušanje mesa umrlih srodnika, kakvo je prosvjedočeno u mnogim kasnim kulturama, kao i u kulturama današnjih zaostalih zajednica. 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89" y="3031957"/>
            <a:ext cx="4829564" cy="32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9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ŠPILJSKO SLIKARSTVO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2528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Najljepši su crteži nađeni u spilji </a:t>
            </a:r>
            <a:r>
              <a:rPr lang="hr-HR" b="1" i="1" dirty="0" smtClean="0"/>
              <a:t>Altamiri</a:t>
            </a:r>
            <a:r>
              <a:rPr lang="hr-HR" dirty="0" smtClean="0"/>
              <a:t> u Španjolskoj,te u spilji </a:t>
            </a:r>
            <a:r>
              <a:rPr lang="hr-HR" b="1" i="1" dirty="0" smtClean="0"/>
              <a:t>Cro-Magnon </a:t>
            </a:r>
            <a:r>
              <a:rPr lang="hr-HR" dirty="0" smtClean="0"/>
              <a:t>i </a:t>
            </a:r>
            <a:r>
              <a:rPr lang="hr-HR" b="1" i="1" dirty="0" smtClean="0"/>
              <a:t>Lascaux </a:t>
            </a:r>
            <a:r>
              <a:rPr lang="hr-HR" dirty="0" smtClean="0"/>
              <a:t>u Francuskoj. U početku je pračovjek slikao prstima. Za slikanje je upotrebljavao i oštar štapić,dlaku životinja i perje ptica,ili je boju jednostavno štrcao iz usta na stijenu. Crte je vukao oštrim kamenjem.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3188368"/>
            <a:ext cx="3177675" cy="1975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0563">
            <a:off x="8232406" y="3128656"/>
            <a:ext cx="3209529" cy="2095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3236">
            <a:off x="6196710" y="4292766"/>
            <a:ext cx="2660316" cy="216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41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ORUĐE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047" y="703125"/>
            <a:ext cx="7315200" cy="2100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Prva kamena oruđa koja je čovjek izrađivao bila su vrlo gruba, no imala su oštre bridove..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8373">
            <a:off x="2688488" y="2835656"/>
            <a:ext cx="4377078" cy="2428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670" y="2317815"/>
            <a:ext cx="4361223" cy="340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00" dirty="0" smtClean="0">
                <a:solidFill>
                  <a:srgbClr val="FFFF00"/>
                </a:solidFill>
              </a:rPr>
              <a:t>ŽIVOT U ZAJEDNICI</a:t>
            </a:r>
            <a:endParaRPr lang="hr-HR" sz="31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35621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32EA6F"/>
                </a:solidFill>
              </a:rPr>
              <a:t>                                                    </a:t>
            </a:r>
            <a:r>
              <a:rPr lang="hr-HR" b="1" i="1" u="sng" dirty="0" smtClean="0">
                <a:solidFill>
                  <a:srgbClr val="32EA6F"/>
                </a:solidFill>
              </a:rPr>
              <a:t> SAVEZ PLEMENA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  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                   </a:t>
            </a:r>
            <a:r>
              <a:rPr lang="hr-HR" i="1" u="sng" dirty="0" smtClean="0">
                <a:solidFill>
                  <a:srgbClr val="32EA6F"/>
                </a:solidFill>
              </a:rPr>
              <a:t>PLEME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                 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             </a:t>
            </a:r>
            <a:r>
              <a:rPr lang="hr-HR" i="1" u="sng" dirty="0" smtClean="0">
                <a:solidFill>
                  <a:srgbClr val="32EA6F"/>
                </a:solidFill>
              </a:rPr>
              <a:t>BRATSTVO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                 </a:t>
            </a:r>
          </a:p>
          <a:p>
            <a:pPr marL="0" indent="0">
              <a:buNone/>
            </a:pPr>
            <a:r>
              <a:rPr lang="hr-HR" dirty="0">
                <a:solidFill>
                  <a:srgbClr val="32EA6F"/>
                </a:solidFill>
              </a:rPr>
              <a:t> </a:t>
            </a:r>
            <a:r>
              <a:rPr lang="hr-HR" dirty="0" smtClean="0">
                <a:solidFill>
                  <a:srgbClr val="32EA6F"/>
                </a:solidFill>
              </a:rPr>
              <a:t>                                           </a:t>
            </a:r>
            <a:r>
              <a:rPr lang="hr-HR" i="1" u="sng" dirty="0" smtClean="0">
                <a:solidFill>
                  <a:srgbClr val="32EA6F"/>
                </a:solidFill>
              </a:rPr>
              <a:t>ROD</a:t>
            </a:r>
            <a:r>
              <a:rPr lang="hr-HR" dirty="0" smtClean="0">
                <a:solidFill>
                  <a:srgbClr val="32EA6F"/>
                </a:solidFill>
              </a:rPr>
              <a:t>           </a:t>
            </a:r>
            <a:r>
              <a:rPr lang="hr-HR" i="1" u="sng" dirty="0" smtClean="0">
                <a:solidFill>
                  <a:srgbClr val="32EA6F"/>
                </a:solidFill>
              </a:rPr>
              <a:t>ROD</a:t>
            </a:r>
            <a:r>
              <a:rPr lang="hr-HR" dirty="0" smtClean="0">
                <a:solidFill>
                  <a:srgbClr val="32EA6F"/>
                </a:solidFill>
              </a:rPr>
              <a:t>          </a:t>
            </a:r>
            <a:r>
              <a:rPr lang="hr-HR" i="1" u="sng" dirty="0" smtClean="0">
                <a:solidFill>
                  <a:srgbClr val="32EA6F"/>
                </a:solidFill>
              </a:rPr>
              <a:t>ROD</a:t>
            </a:r>
          </a:p>
        </p:txBody>
      </p:sp>
      <p:sp>
        <p:nvSpPr>
          <p:cNvPr id="4" name="Down Arrow 3"/>
          <p:cNvSpPr/>
          <p:nvPr/>
        </p:nvSpPr>
        <p:spPr>
          <a:xfrm>
            <a:off x="7370458" y="2478504"/>
            <a:ext cx="401943" cy="45006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own Arrow 7"/>
          <p:cNvSpPr/>
          <p:nvPr/>
        </p:nvSpPr>
        <p:spPr>
          <a:xfrm>
            <a:off x="7370458" y="3316144"/>
            <a:ext cx="245533" cy="4497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own Arrow 8"/>
          <p:cNvSpPr/>
          <p:nvPr/>
        </p:nvSpPr>
        <p:spPr>
          <a:xfrm rot="2194658">
            <a:off x="6540210" y="4102987"/>
            <a:ext cx="238052" cy="55747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Down Arrow 9"/>
          <p:cNvSpPr/>
          <p:nvPr/>
        </p:nvSpPr>
        <p:spPr>
          <a:xfrm>
            <a:off x="7370458" y="4153455"/>
            <a:ext cx="219333" cy="4546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Down Arrow 10"/>
          <p:cNvSpPr/>
          <p:nvPr/>
        </p:nvSpPr>
        <p:spPr>
          <a:xfrm rot="19623550">
            <a:off x="8141321" y="4036143"/>
            <a:ext cx="234675" cy="68926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270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KARTA</a:t>
            </a:r>
            <a:br>
              <a:rPr lang="hr-HR" dirty="0" smtClean="0">
                <a:solidFill>
                  <a:srgbClr val="FFFF00"/>
                </a:solidFill>
              </a:rPr>
            </a:br>
            <a:r>
              <a:rPr lang="hr-HR" dirty="0">
                <a:solidFill>
                  <a:srgbClr val="FFFF00"/>
                </a:solidFill>
              </a:rPr>
              <a:t/>
            </a:r>
            <a:br>
              <a:rPr lang="hr-HR" dirty="0">
                <a:solidFill>
                  <a:srgbClr val="FFFF00"/>
                </a:solidFill>
              </a:rPr>
            </a:br>
            <a:r>
              <a:rPr lang="hr-HR" sz="2000" dirty="0">
                <a:solidFill>
                  <a:schemeClr val="bg1"/>
                </a:solidFill>
              </a:rPr>
              <a:t> </a:t>
            </a:r>
            <a:r>
              <a:rPr lang="hr-HR" sz="2000" dirty="0" smtClean="0">
                <a:solidFill>
                  <a:schemeClr val="bg1"/>
                </a:solidFill>
              </a:rPr>
              <a:t>       </a:t>
            </a:r>
            <a:r>
              <a:rPr lang="hr-HR" sz="2800" dirty="0" smtClean="0">
                <a:solidFill>
                  <a:schemeClr val="bg1"/>
                </a:solidFill>
              </a:rPr>
              <a:t>nalazište iz starijega kamenog doba</a:t>
            </a:r>
            <a:br>
              <a:rPr lang="hr-HR" sz="2800" dirty="0" smtClean="0">
                <a:solidFill>
                  <a:schemeClr val="bg1"/>
                </a:solidFill>
              </a:rPr>
            </a:br>
            <a:r>
              <a:rPr lang="hr-HR" sz="2800" dirty="0">
                <a:solidFill>
                  <a:schemeClr val="bg1"/>
                </a:solidFill>
              </a:rPr>
              <a:t> </a:t>
            </a:r>
            <a:r>
              <a:rPr lang="hr-HR" sz="2800" dirty="0" smtClean="0">
                <a:solidFill>
                  <a:schemeClr val="bg1"/>
                </a:solidFill>
              </a:rPr>
              <a:t>      nalazište iz mađega kamenog doba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19657"/>
            <a:ext cx="5089357" cy="4626689"/>
          </a:xfrm>
        </p:spPr>
      </p:pic>
      <p:sp>
        <p:nvSpPr>
          <p:cNvPr id="8" name="TextBox 7"/>
          <p:cNvSpPr txBox="1"/>
          <p:nvPr/>
        </p:nvSpPr>
        <p:spPr>
          <a:xfrm>
            <a:off x="5414211" y="2827423"/>
            <a:ext cx="27792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/>
              <a:t>ROMUALDOVA PEĆINA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37484" y="3081339"/>
            <a:ext cx="10828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 </a:t>
            </a:r>
            <a:r>
              <a:rPr lang="hr-HR" sz="1050" dirty="0" smtClean="0"/>
              <a:t>      PULA</a:t>
            </a:r>
            <a:endParaRPr lang="hr-HR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6586086" y="1754868"/>
            <a:ext cx="1768642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/>
              <a:t> </a:t>
            </a:r>
            <a:r>
              <a:rPr lang="hr-HR" sz="1050" dirty="0" smtClean="0"/>
              <a:t>            VINDIJE</a:t>
            </a:r>
          </a:p>
          <a:p>
            <a:r>
              <a:rPr lang="hr-HR" sz="1050" dirty="0" smtClean="0"/>
              <a:t>KRAPINA</a:t>
            </a:r>
          </a:p>
          <a:p>
            <a:endParaRPr lang="hr-HR" sz="1050" dirty="0"/>
          </a:p>
          <a:p>
            <a:r>
              <a:rPr lang="hr-HR" sz="1050" dirty="0" smtClean="0"/>
              <a:t>      VETERNICA</a:t>
            </a:r>
          </a:p>
          <a:p>
            <a:endParaRPr lang="hr-HR" sz="1050" dirty="0"/>
          </a:p>
          <a:p>
            <a:r>
              <a:rPr lang="hr-HR" sz="1050" dirty="0" smtClean="0"/>
              <a:t>LASINJA       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                   KIRINGRAD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70231" y="1997242"/>
            <a:ext cx="1730141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050" dirty="0" smtClean="0"/>
          </a:p>
          <a:p>
            <a:endParaRPr lang="hr-HR" sz="1050" dirty="0"/>
          </a:p>
          <a:p>
            <a:endParaRPr lang="hr-HR" sz="1050" dirty="0" smtClean="0"/>
          </a:p>
          <a:p>
            <a:r>
              <a:rPr lang="hr-HR" sz="1050" dirty="0" smtClean="0"/>
              <a:t>SARVAŠ</a:t>
            </a:r>
          </a:p>
          <a:p>
            <a:r>
              <a:rPr lang="hr-HR" sz="1050" dirty="0" smtClean="0"/>
              <a:t>BOGDANOVCI</a:t>
            </a:r>
          </a:p>
          <a:p>
            <a:r>
              <a:rPr lang="hr-HR" sz="1050" dirty="0" smtClean="0"/>
              <a:t>SOPOT          VUČEDOL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                BAPSKA      </a:t>
            </a:r>
            <a:endParaRPr lang="hr-HR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6586086" y="4439653"/>
            <a:ext cx="258197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/>
              <a:t>             MUJINA PEĆINA</a:t>
            </a:r>
          </a:p>
          <a:p>
            <a:endParaRPr lang="hr-HR" sz="1050" dirty="0"/>
          </a:p>
          <a:p>
            <a:r>
              <a:rPr lang="hr-HR" sz="1050" dirty="0" smtClean="0"/>
              <a:t>                                  GRAPČEVA ŠPILJA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MARKOVA ŠPILJA 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                           VELA ŠPILJA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                                                    GUDANJA</a:t>
            </a:r>
            <a:endParaRPr lang="hr-HR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6220325" y="3525253"/>
            <a:ext cx="17927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/>
              <a:t>RAŽANAC</a:t>
            </a:r>
          </a:p>
          <a:p>
            <a:r>
              <a:rPr lang="hr-HR" sz="1050" dirty="0"/>
              <a:t> </a:t>
            </a:r>
            <a:r>
              <a:rPr lang="hr-HR" sz="1050" dirty="0" smtClean="0"/>
              <a:t>                 SMILČIĆ</a:t>
            </a:r>
            <a:endParaRPr lang="hr-HR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6104823" y="3173673"/>
            <a:ext cx="17686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050" dirty="0" smtClean="0"/>
          </a:p>
          <a:p>
            <a:r>
              <a:rPr lang="hr-HR" sz="1050" dirty="0"/>
              <a:t> </a:t>
            </a:r>
            <a:r>
              <a:rPr lang="hr-HR" sz="1050" dirty="0" smtClean="0"/>
              <a:t>       CEROVAČKE PEĆINE</a:t>
            </a:r>
            <a:endParaRPr lang="hr-HR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5317958" y="3329860"/>
            <a:ext cx="1268128" cy="25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dirty="0" smtClean="0"/>
              <a:t>VELA ŠPILJA</a:t>
            </a:r>
            <a:endParaRPr lang="hr-HR" sz="1050" dirty="0"/>
          </a:p>
        </p:txBody>
      </p:sp>
      <p:sp>
        <p:nvSpPr>
          <p:cNvPr id="19" name="Isosceles Triangle 18"/>
          <p:cNvSpPr/>
          <p:nvPr/>
        </p:nvSpPr>
        <p:spPr>
          <a:xfrm>
            <a:off x="6803857" y="1816733"/>
            <a:ext cx="228600" cy="13234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Isosceles Triangle 19"/>
          <p:cNvSpPr/>
          <p:nvPr/>
        </p:nvSpPr>
        <p:spPr>
          <a:xfrm>
            <a:off x="7193681" y="1949081"/>
            <a:ext cx="193708" cy="14765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Isosceles Triangle 20"/>
          <p:cNvSpPr/>
          <p:nvPr/>
        </p:nvSpPr>
        <p:spPr>
          <a:xfrm>
            <a:off x="7193681" y="2363093"/>
            <a:ext cx="132347" cy="16158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Isosceles Triangle 21"/>
          <p:cNvSpPr/>
          <p:nvPr/>
        </p:nvSpPr>
        <p:spPr>
          <a:xfrm>
            <a:off x="8934649" y="2804450"/>
            <a:ext cx="187693" cy="19539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Isosceles Triangle 22"/>
          <p:cNvSpPr/>
          <p:nvPr/>
        </p:nvSpPr>
        <p:spPr>
          <a:xfrm>
            <a:off x="6918157" y="3459515"/>
            <a:ext cx="192505" cy="1269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Isosceles Triangle 23"/>
          <p:cNvSpPr/>
          <p:nvPr/>
        </p:nvSpPr>
        <p:spPr>
          <a:xfrm>
            <a:off x="6386361" y="3666187"/>
            <a:ext cx="168442" cy="10920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Isosceles Triangle 24"/>
          <p:cNvSpPr/>
          <p:nvPr/>
        </p:nvSpPr>
        <p:spPr>
          <a:xfrm>
            <a:off x="5381726" y="2913633"/>
            <a:ext cx="137161" cy="1724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Isosceles Triangle 27"/>
          <p:cNvSpPr/>
          <p:nvPr/>
        </p:nvSpPr>
        <p:spPr>
          <a:xfrm>
            <a:off x="6894093" y="4472860"/>
            <a:ext cx="132347" cy="1607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7-Point Star 28"/>
          <p:cNvSpPr/>
          <p:nvPr/>
        </p:nvSpPr>
        <p:spPr>
          <a:xfrm>
            <a:off x="7139537" y="2602785"/>
            <a:ext cx="137161" cy="146528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7-Point Star 31"/>
          <p:cNvSpPr/>
          <p:nvPr/>
        </p:nvSpPr>
        <p:spPr>
          <a:xfrm>
            <a:off x="7095020" y="2846876"/>
            <a:ext cx="226194" cy="132753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7-Point Star 32"/>
          <p:cNvSpPr/>
          <p:nvPr/>
        </p:nvSpPr>
        <p:spPr>
          <a:xfrm>
            <a:off x="9006843" y="2510148"/>
            <a:ext cx="164836" cy="185274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7-Point Star 33"/>
          <p:cNvSpPr/>
          <p:nvPr/>
        </p:nvSpPr>
        <p:spPr>
          <a:xfrm>
            <a:off x="8363148" y="2692723"/>
            <a:ext cx="214163" cy="154153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7-Point Star 34"/>
          <p:cNvSpPr/>
          <p:nvPr/>
        </p:nvSpPr>
        <p:spPr>
          <a:xfrm>
            <a:off x="9140387" y="2869288"/>
            <a:ext cx="120316" cy="98566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7-Point Star 35"/>
          <p:cNvSpPr/>
          <p:nvPr/>
        </p:nvSpPr>
        <p:spPr>
          <a:xfrm>
            <a:off x="8922617" y="3019520"/>
            <a:ext cx="144379" cy="154153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7-Point Star 36"/>
          <p:cNvSpPr/>
          <p:nvPr/>
        </p:nvSpPr>
        <p:spPr>
          <a:xfrm>
            <a:off x="5694546" y="3100941"/>
            <a:ext cx="216569" cy="156187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7-Point Star 37"/>
          <p:cNvSpPr/>
          <p:nvPr/>
        </p:nvSpPr>
        <p:spPr>
          <a:xfrm>
            <a:off x="5882240" y="3237526"/>
            <a:ext cx="194910" cy="194213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9" name="7-Point Star 38"/>
          <p:cNvSpPr/>
          <p:nvPr/>
        </p:nvSpPr>
        <p:spPr>
          <a:xfrm>
            <a:off x="6644440" y="3755230"/>
            <a:ext cx="198521" cy="113591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0" name="7-Point Star 39"/>
          <p:cNvSpPr/>
          <p:nvPr/>
        </p:nvSpPr>
        <p:spPr>
          <a:xfrm>
            <a:off x="7940842" y="4970567"/>
            <a:ext cx="144379" cy="147055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7-Point Star 40"/>
          <p:cNvSpPr/>
          <p:nvPr/>
        </p:nvSpPr>
        <p:spPr>
          <a:xfrm>
            <a:off x="7425891" y="5117622"/>
            <a:ext cx="204536" cy="130555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7-Point Star 41"/>
          <p:cNvSpPr/>
          <p:nvPr/>
        </p:nvSpPr>
        <p:spPr>
          <a:xfrm>
            <a:off x="8013031" y="5294659"/>
            <a:ext cx="199725" cy="190790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7-Point Star 42"/>
          <p:cNvSpPr/>
          <p:nvPr/>
        </p:nvSpPr>
        <p:spPr>
          <a:xfrm>
            <a:off x="7413859" y="4849695"/>
            <a:ext cx="190099" cy="120872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Flowchart: Extract 47"/>
          <p:cNvSpPr/>
          <p:nvPr/>
        </p:nvSpPr>
        <p:spPr>
          <a:xfrm>
            <a:off x="385011" y="2692723"/>
            <a:ext cx="264694" cy="388616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7-Point Star 48"/>
          <p:cNvSpPr/>
          <p:nvPr/>
        </p:nvSpPr>
        <p:spPr>
          <a:xfrm>
            <a:off x="385011" y="3940751"/>
            <a:ext cx="360692" cy="342491"/>
          </a:xfrm>
          <a:prstGeom prst="star7">
            <a:avLst/>
          </a:prstGeom>
          <a:solidFill>
            <a:srgbClr val="F02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46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214</TotalTime>
  <Words>360</Words>
  <Application>Microsoft Office PowerPoint</Application>
  <PresentationFormat>Prilagođeno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Frame</vt:lpstr>
      <vt:lpstr>NEANDERTALCI </vt:lpstr>
      <vt:lpstr>LENTA VREMENA</vt:lpstr>
      <vt:lpstr>OPIS NENDERTALCA</vt:lpstr>
      <vt:lpstr>SKUPINE I ZAJEDNICE</vt:lpstr>
      <vt:lpstr>POGREBNI OBIČAJI</vt:lpstr>
      <vt:lpstr>ŠPILJSKO SLIKARSTVO</vt:lpstr>
      <vt:lpstr>ORUĐE</vt:lpstr>
      <vt:lpstr>ŽIVOT U ZAJEDNICI</vt:lpstr>
      <vt:lpstr>KARTA          nalazište iz starijega kamenog doba        nalazište iz mađega kamenog doba</vt:lpstr>
      <vt:lpstr>PowerPointova prezentacija</vt:lpstr>
      <vt:lpstr>                    KRAJ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KRAPINSKI NEANDERTALCI</dc:title>
  <dc:creator>PrivaTno</dc:creator>
  <cp:lastModifiedBy>korisnik</cp:lastModifiedBy>
  <cp:revision>23</cp:revision>
  <dcterms:created xsi:type="dcterms:W3CDTF">2016-03-08T12:56:22Z</dcterms:created>
  <dcterms:modified xsi:type="dcterms:W3CDTF">2016-03-09T18:18:59Z</dcterms:modified>
</cp:coreProperties>
</file>